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sldIdLst>
    <p:sldId id="256" r:id="rId2"/>
    <p:sldId id="257" r:id="rId3"/>
    <p:sldId id="258" r:id="rId4"/>
    <p:sldId id="259" r:id="rId5"/>
    <p:sldId id="260" r:id="rId6"/>
    <p:sldId id="267" r:id="rId7"/>
    <p:sldId id="268" r:id="rId8"/>
    <p:sldId id="296" r:id="rId9"/>
    <p:sldId id="261" r:id="rId10"/>
    <p:sldId id="262" r:id="rId11"/>
    <p:sldId id="294" r:id="rId12"/>
    <p:sldId id="295" r:id="rId13"/>
    <p:sldId id="301" r:id="rId14"/>
    <p:sldId id="302" r:id="rId15"/>
    <p:sldId id="303" r:id="rId16"/>
    <p:sldId id="263" r:id="rId17"/>
    <p:sldId id="281" r:id="rId18"/>
    <p:sldId id="297" r:id="rId19"/>
    <p:sldId id="298" r:id="rId20"/>
    <p:sldId id="304" r:id="rId21"/>
    <p:sldId id="305" r:id="rId22"/>
    <p:sldId id="270" r:id="rId23"/>
    <p:sldId id="271" r:id="rId24"/>
    <p:sldId id="276" r:id="rId25"/>
    <p:sldId id="277" r:id="rId26"/>
  </p:sldIdLst>
  <p:sldSz cx="12192000" cy="6858000"/>
  <p:notesSz cx="6858000" cy="9144000"/>
  <p:embeddedFontLst>
    <p:embeddedFont>
      <p:font typeface="OPPOSans H" panose="02010600030101010101" charset="-122"/>
      <p:regular r:id="rId28"/>
    </p:embeddedFont>
    <p:embeddedFont>
      <p:font typeface="OPPOSans R" panose="02010600030101010101" charset="-122"/>
      <p:regular r:id="rId29"/>
    </p:embeddedFont>
    <p:embeddedFont>
      <p:font typeface="Source Han Sans" panose="02010600030101010101" charset="-122"/>
      <p:regular r:id="rId30"/>
    </p:embeddedFont>
    <p:embeddedFont>
      <p:font typeface="Source Han Sans CN Bold" panose="02010600030101010101" charset="-122"/>
      <p:bold r:id="rId31"/>
    </p:embeddedFont>
    <p:embeddedFont>
      <p:font typeface="Microsoft YaHei UI" panose="020B0503020204020204" pitchFamily="34" charset="-122"/>
      <p:regular r:id="rId32"/>
      <p:bold r:id="rId33"/>
    </p:embeddedFont>
    <p:embeddedFont>
      <p:font typeface="微软雅黑" panose="020B0503020204020204" pitchFamily="34" charset="-122"/>
      <p:regular r:id="rId34"/>
      <p:bold r:id="rId35"/>
    </p:embeddedFont>
  </p:embeddedFontLst>
  <p:custDataLst>
    <p:tags r:id="rId36"/>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30808" initials="3"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7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79742" y="6349833"/>
            <a:ext cx="2700000" cy="316800"/>
          </a:xfrm>
        </p:spPr>
        <p:txBody>
          <a:bodyPr/>
          <a:lstStyle>
            <a:lvl1pPr>
              <a:defRPr>
                <a:latin typeface="Arial" panose="020B0604020202020204" pitchFamily="34" charset="0"/>
                <a:ea typeface="汉仪粗简黑简" panose="00020600040101010101" charset="-122"/>
                <a:cs typeface="汉仪粗简黑简" panose="00020600040101010101" charset="-122"/>
              </a:defRPr>
            </a:lvl1pPr>
          </a:lstStyle>
          <a:p>
            <a:fld id="{760FBDFE-C587-4B4C-A407-44438C67B59E}" type="datetimeFigureOut">
              <a:rPr lang="zh-CN" altLang="en-US" smtClean="0"/>
              <a:t>2024/10/31</a:t>
            </a:fld>
            <a:endParaRPr lang="zh-CN" altLang="en-US"/>
          </a:p>
        </p:txBody>
      </p:sp>
      <p:sp>
        <p:nvSpPr>
          <p:cNvPr id="3" name="页脚占位符 2"/>
          <p:cNvSpPr>
            <a:spLocks noGrp="1"/>
          </p:cNvSpPr>
          <p:nvPr>
            <p:ph type="ftr" sz="quarter" idx="11"/>
          </p:nvPr>
        </p:nvSpPr>
        <p:spPr>
          <a:xfrm>
            <a:off x="4116000" y="6349833"/>
            <a:ext cx="3960000" cy="316800"/>
          </a:xfrm>
        </p:spPr>
        <p:txBody>
          <a:bodyPr/>
          <a:lstStyle>
            <a:lvl1pPr>
              <a:defRPr>
                <a:latin typeface="Arial" panose="020B0604020202020204" pitchFamily="34" charset="0"/>
                <a:ea typeface="汉仪粗简黑简" panose="00020600040101010101" charset="-122"/>
                <a:cs typeface="汉仪粗简黑简" panose="00020600040101010101" charset="-122"/>
              </a:defRPr>
            </a:lvl1pPr>
          </a:lstStyle>
          <a:p>
            <a:endParaRPr lang="zh-CN" altLang="en-US"/>
          </a:p>
        </p:txBody>
      </p:sp>
      <p:sp>
        <p:nvSpPr>
          <p:cNvPr id="4" name="灯片编号占位符 3"/>
          <p:cNvSpPr>
            <a:spLocks noGrp="1"/>
          </p:cNvSpPr>
          <p:nvPr>
            <p:ph type="sldNum" sz="quarter" idx="12"/>
          </p:nvPr>
        </p:nvSpPr>
        <p:spPr>
          <a:xfrm>
            <a:off x="8610600" y="6349833"/>
            <a:ext cx="2700000" cy="316800"/>
          </a:xfrm>
        </p:spPr>
        <p:txBody>
          <a:bodyPr/>
          <a:lstStyle>
            <a:lvl1pPr>
              <a:defRPr>
                <a:latin typeface="Arial" panose="020B0604020202020204" pitchFamily="34" charset="0"/>
                <a:ea typeface="汉仪粗简黑简" panose="00020600040101010101" charset="-122"/>
                <a:cs typeface="汉仪粗简黑简" panose="00020600040101010101"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0">
                <a:schemeClr val="accent1">
                  <a:lumMod val="20000"/>
                  <a:lumOff val="80000"/>
                  <a:alpha val="27000"/>
                </a:schemeClr>
              </a:gs>
              <a:gs pos="100000">
                <a:schemeClr val="accent1">
                  <a:lumMod val="40000"/>
                  <a:lumOff val="60000"/>
                  <a:alpha val="82000"/>
                </a:schemeClr>
              </a:gs>
            </a:gsLst>
            <a:lin ang="5400000" scaled="0"/>
          </a:gradFill>
          <a:ln w="12700" cap="sq">
            <a:noFill/>
            <a:miter/>
          </a:ln>
        </p:spPr>
        <p:txBody>
          <a:bodyPr vert="horz" wrap="square" lIns="91440" tIns="45720" rIns="91440" bIns="45720" rtlCol="0" anchor="ctr"/>
          <a:lstStyle/>
          <a:p>
            <a:pPr algn="ctr"/>
            <a:endParaRPr kumimoji="1" lang="zh-CN" altLang="en-US" dirty="0"/>
          </a:p>
        </p:txBody>
      </p:sp>
      <p:sp>
        <p:nvSpPr>
          <p:cNvPr id="4" name="标题 1"/>
          <p:cNvSpPr txBox="1"/>
          <p:nvPr/>
        </p:nvSpPr>
        <p:spPr>
          <a:xfrm>
            <a:off x="493612" y="3649887"/>
            <a:ext cx="6337370" cy="301547"/>
          </a:xfrm>
          <a:prstGeom prst="roundRect">
            <a:avLst>
              <a:gd name="adj" fmla="val 5000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0478180" y="707422"/>
            <a:ext cx="1215737" cy="28626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r>
              <a:rPr kumimoji="1" lang="en-US" altLang="zh-CN" dirty="0"/>
              <a:t>2024</a:t>
            </a:r>
            <a:endParaRPr kumimoji="1" lang="zh-CN" altLang="en-US" dirty="0"/>
          </a:p>
        </p:txBody>
      </p:sp>
      <p:sp>
        <p:nvSpPr>
          <p:cNvPr id="8" name="标题 1"/>
          <p:cNvSpPr txBox="1"/>
          <p:nvPr/>
        </p:nvSpPr>
        <p:spPr>
          <a:xfrm>
            <a:off x="482600" y="4665980"/>
            <a:ext cx="3030855" cy="62547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82600" y="4609081"/>
            <a:ext cx="467360" cy="467360"/>
          </a:xfrm>
          <a:prstGeom prst="ellipse">
            <a:avLst/>
          </a:prstGeom>
          <a:solidFill>
            <a:schemeClr val="accent1">
              <a:lumMod val="20000"/>
              <a:lumOff val="80000"/>
            </a:schemeClr>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80176" y="4693710"/>
            <a:ext cx="272208" cy="294867"/>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838835" y="4725035"/>
            <a:ext cx="2675255" cy="511810"/>
          </a:xfrm>
          <a:prstGeom prst="rect">
            <a:avLst/>
          </a:prstGeom>
          <a:noFill/>
          <a:ln>
            <a:noFill/>
          </a:ln>
        </p:spPr>
        <p:txBody>
          <a:bodyPr vert="horz" wrap="square" lIns="91440" tIns="45720" rIns="91440" bIns="45720" rtlCol="0" anchor="ctr"/>
          <a:lstStyle/>
          <a:p>
            <a:pPr algn="l"/>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汇报人：</a:t>
            </a:r>
            <a:r>
              <a:rPr kumimoji="1" lang="zh-CN" altLang="en-US"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童健、唐晨希、陈可盈</a:t>
            </a:r>
          </a:p>
        </p:txBody>
      </p:sp>
      <p:sp>
        <p:nvSpPr>
          <p:cNvPr id="16" name="标题 1"/>
          <p:cNvSpPr txBox="1"/>
          <p:nvPr/>
        </p:nvSpPr>
        <p:spPr>
          <a:xfrm>
            <a:off x="482600" y="4204384"/>
            <a:ext cx="1397000" cy="13829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V="1">
            <a:off x="3135436" y="845841"/>
            <a:ext cx="7067867" cy="6827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6750823" y="2235974"/>
            <a:ext cx="6691746" cy="6691746"/>
          </a:xfrm>
          <a:prstGeom prst="ellipse">
            <a:avLst/>
          </a:prstGeom>
          <a:solidFill>
            <a:schemeClr val="accent1">
              <a:alpha val="75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0" y="6153177"/>
            <a:ext cx="12192000" cy="285723"/>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0" y="6428883"/>
            <a:ext cx="12192000" cy="42911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2" name="图片 21"/>
          <p:cNvPicPr>
            <a:picLocks noChangeAspect="1"/>
          </p:cNvPicPr>
          <p:nvPr/>
        </p:nvPicPr>
        <p:blipFill>
          <a:blip r:embed="rId2"/>
          <a:srcRect/>
          <a:stretch>
            <a:fillRect/>
          </a:stretch>
        </p:blipFill>
        <p:spPr>
          <a:xfrm>
            <a:off x="5340539" y="938182"/>
            <a:ext cx="9719140" cy="5767119"/>
          </a:xfrm>
          <a:prstGeom prst="rect">
            <a:avLst/>
          </a:prstGeom>
          <a:noFill/>
          <a:ln>
            <a:noFill/>
          </a:ln>
        </p:spPr>
      </p:pic>
      <p:sp>
        <p:nvSpPr>
          <p:cNvPr id="23" name="标题 1"/>
          <p:cNvSpPr txBox="1"/>
          <p:nvPr/>
        </p:nvSpPr>
        <p:spPr>
          <a:xfrm>
            <a:off x="367145" y="1511999"/>
            <a:ext cx="6463838" cy="2378389"/>
          </a:xfrm>
          <a:prstGeom prst="rect">
            <a:avLst/>
          </a:prstGeom>
          <a:noFill/>
          <a:ln>
            <a:noFill/>
          </a:ln>
        </p:spPr>
        <p:txBody>
          <a:bodyPr vert="horz" wrap="square" lIns="91440" tIns="45720" rIns="91440" bIns="45720" rtlCol="0" anchor="ctr"/>
          <a:lstStyle/>
          <a:p>
            <a:pPr algn="l"/>
            <a:r>
              <a:rPr kumimoji="1" lang="en-US" altLang="zh-CN" sz="4700" dirty="0" err="1">
                <a:ln w="12700">
                  <a:noFill/>
                </a:ln>
                <a:solidFill>
                  <a:srgbClr val="262626">
                    <a:alpha val="100000"/>
                  </a:srgbClr>
                </a:solidFill>
                <a:latin typeface="Microsoft YaHei UI" panose="020B0503020204020204" pitchFamily="34" charset="-122"/>
                <a:ea typeface="Microsoft YaHei UI" panose="020B0503020204020204" pitchFamily="34" charset="-122"/>
                <a:cs typeface="OPPOSans H" panose="00020600040101010101" charset="-122"/>
              </a:rPr>
              <a:t>音乐</a:t>
            </a:r>
            <a:r>
              <a:rPr kumimoji="1" lang="zh-CN" altLang="en-US" sz="4700" dirty="0">
                <a:ln w="12700">
                  <a:noFill/>
                </a:ln>
                <a:solidFill>
                  <a:srgbClr val="262626">
                    <a:alpha val="100000"/>
                  </a:srgbClr>
                </a:solidFill>
                <a:latin typeface="Microsoft YaHei UI" panose="020B0503020204020204" pitchFamily="34" charset="-122"/>
                <a:ea typeface="Microsoft YaHei UI" panose="020B0503020204020204" pitchFamily="34" charset="-122"/>
              </a:rPr>
              <a:t>播放器</a:t>
            </a:r>
            <a:r>
              <a:rPr kumimoji="1" lang="en-US" altLang="zh-CN" sz="4700" dirty="0" err="1">
                <a:ln w="12700">
                  <a:noFill/>
                </a:ln>
                <a:solidFill>
                  <a:srgbClr val="262626">
                    <a:alpha val="100000"/>
                  </a:srgbClr>
                </a:solidFill>
                <a:latin typeface="Microsoft YaHei UI" panose="020B0503020204020204" pitchFamily="34" charset="-122"/>
                <a:ea typeface="Microsoft YaHei UI" panose="020B0503020204020204" pitchFamily="34" charset="-122"/>
                <a:cs typeface="OPPOSans H" panose="00020600040101010101" charset="-122"/>
              </a:rPr>
              <a:t>开发实践</a:t>
            </a:r>
            <a:endParaRPr kumimoji="1" lang="zh-CN" altLang="en-US" dirty="0">
              <a:latin typeface="Microsoft YaHei UI" panose="020B0503020204020204" pitchFamily="34" charset="-122"/>
              <a:ea typeface="Microsoft YaHei UI" panose="020B0503020204020204" pitchFamily="34" charset="-122"/>
            </a:endParaRPr>
          </a:p>
        </p:txBody>
      </p:sp>
      <p:pic>
        <p:nvPicPr>
          <p:cNvPr id="24" name="图片 23" descr="icon"/>
          <p:cNvPicPr>
            <a:picLocks noChangeAspect="1"/>
          </p:cNvPicPr>
          <p:nvPr/>
        </p:nvPicPr>
        <p:blipFill>
          <a:blip r:embed="rId3"/>
          <a:stretch>
            <a:fillRect/>
          </a:stretch>
        </p:blipFill>
        <p:spPr>
          <a:xfrm>
            <a:off x="695325" y="500380"/>
            <a:ext cx="661670" cy="6724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0">
                <a:schemeClr val="accent1">
                  <a:lumMod val="20000"/>
                  <a:lumOff val="80000"/>
                  <a:alpha val="27000"/>
                </a:schemeClr>
              </a:gs>
              <a:gs pos="100000">
                <a:schemeClr val="accent1">
                  <a:lumMod val="40000"/>
                  <a:lumOff val="60000"/>
                  <a:alpha val="82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050245" y="1892654"/>
            <a:ext cx="6691746" cy="6691746"/>
          </a:xfrm>
          <a:prstGeom prst="ellipse">
            <a:avLst/>
          </a:prstGeom>
          <a:solidFill>
            <a:schemeClr val="accent1">
              <a:alpha val="73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0" y="6097680"/>
            <a:ext cx="12192000" cy="285723"/>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5172758" y="4229735"/>
            <a:ext cx="6337370" cy="301547"/>
          </a:xfrm>
          <a:prstGeom prst="roundRect">
            <a:avLst>
              <a:gd name="adj" fmla="val 5000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970313" y="2611993"/>
            <a:ext cx="6742259" cy="1900440"/>
          </a:xfrm>
          <a:prstGeom prst="rect">
            <a:avLst/>
          </a:prstGeom>
          <a:noFill/>
          <a:ln>
            <a:noFill/>
          </a:ln>
        </p:spPr>
        <p:txBody>
          <a:bodyPr vert="horz" wrap="square" lIns="91440" tIns="45720" rIns="91440" bIns="45720" rtlCol="0" anchor="ctr"/>
          <a:lstStyle/>
          <a:p>
            <a:pPr algn="ctr"/>
            <a:r>
              <a:rPr kumimoji="1" lang="en-US" altLang="zh-CN" sz="44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项目开发流程与实践</a:t>
            </a:r>
            <a:endParaRPr kumimoji="1" lang="zh-CN" altLang="en-US"/>
          </a:p>
        </p:txBody>
      </p:sp>
      <p:sp>
        <p:nvSpPr>
          <p:cNvPr id="8" name="标题 1"/>
          <p:cNvSpPr txBox="1"/>
          <p:nvPr/>
        </p:nvSpPr>
        <p:spPr>
          <a:xfrm>
            <a:off x="7021134" y="247135"/>
            <a:ext cx="2640619" cy="2543408"/>
          </a:xfrm>
          <a:prstGeom prst="rect">
            <a:avLst/>
          </a:prstGeom>
          <a:noFill/>
          <a:ln>
            <a:noFill/>
          </a:ln>
        </p:spPr>
        <p:txBody>
          <a:bodyPr vert="horz" wrap="square" lIns="91440" tIns="45720" rIns="91440" bIns="45720" rtlCol="0" anchor="b"/>
          <a:lstStyle/>
          <a:p>
            <a:pPr algn="ctr"/>
            <a:r>
              <a:rPr kumimoji="1" lang="en-US" altLang="zh-CN" sz="9600">
                <a:ln w="12700">
                  <a:noFill/>
                </a:ln>
                <a:solidFill>
                  <a:srgbClr val="606BC0">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9" name="标题 1"/>
          <p:cNvSpPr txBox="1"/>
          <p:nvPr/>
        </p:nvSpPr>
        <p:spPr>
          <a:xfrm flipH="1">
            <a:off x="7642943" y="4701564"/>
            <a:ext cx="1397000" cy="13829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993660" y="4941913"/>
            <a:ext cx="4695567" cy="1104343"/>
          </a:xfrm>
          <a:prstGeom prst="rect">
            <a:avLst/>
          </a:prstGeom>
          <a:noFill/>
          <a:ln>
            <a:noFill/>
          </a:ln>
        </p:spPr>
        <p:txBody>
          <a:bodyPr vert="horz" wrap="square" lIns="91440" tIns="45720" rIns="91440" bIns="45720" rtlCol="0" anchor="t"/>
          <a:lstStyle/>
          <a:p>
            <a:pPr algn="ctr"/>
            <a:r>
              <a:rPr kumimoji="1" lang="en-US" altLang="zh-CN" sz="8000">
                <a:ln w="12700">
                  <a:noFill/>
                </a:ln>
                <a:solidFill>
                  <a:srgbClr val="BFC4E6">
                    <a:alpha val="100000"/>
                  </a:srgbClr>
                </a:solidFill>
                <a:latin typeface="OPPOSans H" panose="00020600040101010101" charset="-122"/>
                <a:ea typeface="OPPOSans H" panose="00020600040101010101" charset="-122"/>
                <a:cs typeface="OPPOSans H" panose="00020600040101010101" charset="-122"/>
              </a:rPr>
              <a:t>2024</a:t>
            </a:r>
            <a:endParaRPr kumimoji="1" lang="zh-CN" altLang="en-US"/>
          </a:p>
        </p:txBody>
      </p:sp>
      <p:sp>
        <p:nvSpPr>
          <p:cNvPr id="11" name="标题 1"/>
          <p:cNvSpPr txBox="1"/>
          <p:nvPr/>
        </p:nvSpPr>
        <p:spPr>
          <a:xfrm flipV="1">
            <a:off x="482600" y="844718"/>
            <a:ext cx="8422409" cy="6827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0" y="6428883"/>
            <a:ext cx="12192000" cy="42911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4" name="图片 13"/>
          <p:cNvPicPr>
            <a:picLocks noChangeAspect="1"/>
          </p:cNvPicPr>
          <p:nvPr/>
        </p:nvPicPr>
        <p:blipFill>
          <a:blip r:embed="rId2"/>
          <a:srcRect/>
          <a:stretch>
            <a:fillRect/>
          </a:stretch>
        </p:blipFill>
        <p:spPr>
          <a:xfrm flipH="1">
            <a:off x="-3554041" y="938182"/>
            <a:ext cx="9719140" cy="5767119"/>
          </a:xfrm>
          <a:prstGeom prst="rect">
            <a:avLst/>
          </a:prstGeom>
          <a:noFill/>
          <a:ln>
            <a:noFill/>
          </a:ln>
        </p:spPr>
      </p:pic>
      <p:pic>
        <p:nvPicPr>
          <p:cNvPr id="24" name="图片 23" descr="icon"/>
          <p:cNvPicPr>
            <a:picLocks noChangeAspect="1"/>
          </p:cNvPicPr>
          <p:nvPr/>
        </p:nvPicPr>
        <p:blipFill>
          <a:blip r:embed="rId3"/>
          <a:stretch>
            <a:fillRect/>
          </a:stretch>
        </p:blipFill>
        <p:spPr>
          <a:xfrm>
            <a:off x="10848340" y="500380"/>
            <a:ext cx="661670" cy="6724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686412" y="2326148"/>
            <a:ext cx="5040000" cy="540000"/>
          </a:xfrm>
          <a:prstGeom prst="roundRect">
            <a:avLst>
              <a:gd name="adj" fmla="val 50000"/>
            </a:avLst>
          </a:prstGeom>
          <a:gradFill>
            <a:gsLst>
              <a:gs pos="0">
                <a:schemeClr val="accent1">
                  <a:alpha val="100000"/>
                </a:schemeClr>
              </a:gs>
              <a:gs pos="100000">
                <a:schemeClr val="accent1">
                  <a:lumMod val="40000"/>
                  <a:lumOff val="60000"/>
                  <a:alpha val="100000"/>
                </a:schemeClr>
              </a:gs>
            </a:gsLst>
            <a:lin ang="0" scaled="0"/>
          </a:gradFill>
          <a:ln w="22225" cap="flat">
            <a:solidFill>
              <a:schemeClr val="bg1">
                <a:lumMod val="95000"/>
              </a:schemeClr>
            </a:solidFill>
            <a:miter/>
          </a:ln>
          <a:effectLst>
            <a:outerShdw blurRad="317500" dist="127000" dir="2400000" sx="102000" sy="102000" algn="t" rotWithShape="0">
              <a:schemeClr val="accent1">
                <a:lumMod val="75000"/>
                <a:alpha val="25000"/>
              </a:schemeClr>
            </a:outerShdw>
          </a:effectLst>
        </p:spPr>
        <p:txBody>
          <a:bodyPr vert="horz" wrap="square" lIns="91440" tIns="45720" rIns="91440" bIns="45720" rtlCol="0" anchor="ctr"/>
          <a:lstStyle/>
          <a:p>
            <a:pPr algn="l"/>
            <a:endParaRPr kumimoji="1" lang="zh-CN" altLang="en-US">
              <a:latin typeface="微软雅黑" panose="020B0503020204020204" charset="-122"/>
              <a:ea typeface="微软雅黑" panose="020B0503020204020204" charset="-122"/>
              <a:cs typeface="Source Han Sans" panose="020B0500000000000000" charset="-122"/>
            </a:endParaRPr>
          </a:p>
        </p:txBody>
      </p:sp>
      <p:sp>
        <p:nvSpPr>
          <p:cNvPr id="5" name="标题 1"/>
          <p:cNvSpPr txBox="1"/>
          <p:nvPr/>
        </p:nvSpPr>
        <p:spPr>
          <a:xfrm>
            <a:off x="956412" y="3081104"/>
            <a:ext cx="4500000" cy="1896903"/>
          </a:xfrm>
          <a:prstGeom prst="rect">
            <a:avLst/>
          </a:prstGeom>
          <a:noFill/>
          <a:ln>
            <a:noFill/>
          </a:ln>
        </p:spPr>
        <p:txBody>
          <a:bodyPr vert="horz" wrap="square" lIns="0" tIns="0" rIns="0" bIns="0" rtlCol="0" anchor="t"/>
          <a:lstStyle/>
          <a:p>
            <a:pPr algn="l"/>
            <a:r>
              <a:rPr kumimoji="1" lang="en-US" altLang="zh-CN" sz="20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负责前端界面的开发和优化，确保用户体验。
作为产品经理，小唐需要收集用户反馈，定义产品功能和路线图。</a:t>
            </a:r>
          </a:p>
        </p:txBody>
      </p:sp>
      <p:sp>
        <p:nvSpPr>
          <p:cNvPr id="6" name="标题 1"/>
          <p:cNvSpPr txBox="1"/>
          <p:nvPr/>
        </p:nvSpPr>
        <p:spPr>
          <a:xfrm>
            <a:off x="956412" y="2416148"/>
            <a:ext cx="4500000" cy="360000"/>
          </a:xfrm>
          <a:prstGeom prst="rect">
            <a:avLst/>
          </a:prstGeom>
          <a:noFill/>
          <a:ln>
            <a:noFill/>
          </a:ln>
        </p:spPr>
        <p:txBody>
          <a:bodyPr vert="horz" wrap="square" lIns="0" tIns="0" rIns="0" bIns="0" rtlCol="0" anchor="ctr"/>
          <a:lstStyle/>
          <a:p>
            <a:pPr algn="l"/>
            <a:r>
              <a:rPr kumimoji="1" lang="en-US" altLang="zh-CN">
                <a:ln w="12700">
                  <a:noFill/>
                </a:ln>
                <a:solidFill>
                  <a:srgbClr val="FFFFFF">
                    <a:alpha val="100000"/>
                  </a:srgbClr>
                </a:solidFill>
                <a:latin typeface="微软雅黑" panose="020B0503020204020204" charset="-122"/>
                <a:ea typeface="微软雅黑" panose="020B0503020204020204" charset="-122"/>
                <a:cs typeface="微软雅黑" panose="020B0503020204020204" charset="-122"/>
              </a:rPr>
              <a:t>小唐 - 前端开发兼产品经理</a:t>
            </a:r>
          </a:p>
        </p:txBody>
      </p:sp>
      <p:grpSp>
        <p:nvGrpSpPr>
          <p:cNvPr id="11" name="组合 10"/>
          <p:cNvGrpSpPr/>
          <p:nvPr/>
        </p:nvGrpSpPr>
        <p:grpSpPr>
          <a:xfrm>
            <a:off x="0" y="0"/>
            <a:ext cx="12192000" cy="6858000"/>
            <a:chOff x="0" y="0"/>
            <a:chExt cx="19200" cy="10800"/>
          </a:xfrm>
        </p:grpSpPr>
        <p:sp>
          <p:nvSpPr>
            <p:cNvPr id="2" name="标题 1"/>
            <p:cNvSpPr txBox="1"/>
            <p:nvPr/>
          </p:nvSpPr>
          <p:spPr>
            <a:xfrm>
              <a:off x="0" y="0"/>
              <a:ext cx="19200" cy="108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dirty="0">
                <a:latin typeface="微软雅黑" panose="020B0503020204020204" charset="-122"/>
                <a:ea typeface="微软雅黑" panose="020B0503020204020204" charset="-122"/>
                <a:cs typeface="Source Han Sans" panose="020B0500000000000000" charset="-122"/>
              </a:endParaRPr>
            </a:p>
          </p:txBody>
        </p:sp>
        <p:sp>
          <p:nvSpPr>
            <p:cNvPr id="3" name="标题 1"/>
            <p:cNvSpPr txBox="1"/>
            <p:nvPr/>
          </p:nvSpPr>
          <p:spPr>
            <a:xfrm>
              <a:off x="10162" y="3663"/>
              <a:ext cx="7937" cy="850"/>
            </a:xfrm>
            <a:prstGeom prst="roundRect">
              <a:avLst>
                <a:gd name="adj" fmla="val 50000"/>
              </a:avLst>
            </a:prstGeom>
            <a:gradFill>
              <a:gsLst>
                <a:gs pos="0">
                  <a:schemeClr val="accent2">
                    <a:alpha val="100000"/>
                  </a:schemeClr>
                </a:gs>
                <a:gs pos="100000">
                  <a:schemeClr val="accent2">
                    <a:lumMod val="40000"/>
                    <a:lumOff val="60000"/>
                    <a:alpha val="100000"/>
                  </a:schemeClr>
                </a:gs>
              </a:gsLst>
              <a:lin ang="0" scaled="0"/>
            </a:gradFill>
            <a:ln w="22225" cap="flat">
              <a:solidFill>
                <a:schemeClr val="bg1">
                  <a:lumMod val="95000"/>
                </a:schemeClr>
              </a:solidFill>
              <a:miter/>
            </a:ln>
            <a:effectLst>
              <a:outerShdw blurRad="317500" dist="127000" dir="2400000" sx="102000" sy="102000" algn="t" rotWithShape="0">
                <a:schemeClr val="accent2">
                  <a:lumMod val="75000"/>
                  <a:alpha val="25000"/>
                </a:schemeClr>
              </a:outerShdw>
            </a:effectLst>
          </p:spPr>
          <p:txBody>
            <a:bodyPr vert="horz" wrap="square" lIns="91440" tIns="45720" rIns="91440" bIns="45720" rtlCol="0" anchor="ctr"/>
            <a:lstStyle/>
            <a:p>
              <a:pPr algn="l"/>
              <a:endParaRPr kumimoji="1" lang="zh-CN" altLang="en-US">
                <a:latin typeface="微软雅黑" panose="020B0503020204020204" charset="-122"/>
                <a:ea typeface="微软雅黑" panose="020B0503020204020204" charset="-122"/>
                <a:cs typeface="Source Han Sans" panose="020B0500000000000000" charset="-122"/>
              </a:endParaRPr>
            </a:p>
          </p:txBody>
        </p:sp>
        <p:sp>
          <p:nvSpPr>
            <p:cNvPr id="7" name="标题 1"/>
            <p:cNvSpPr txBox="1"/>
            <p:nvPr/>
          </p:nvSpPr>
          <p:spPr>
            <a:xfrm>
              <a:off x="10587" y="4852"/>
              <a:ext cx="7087" cy="2987"/>
            </a:xfrm>
            <a:prstGeom prst="rect">
              <a:avLst/>
            </a:prstGeom>
            <a:noFill/>
            <a:ln>
              <a:noFill/>
            </a:ln>
          </p:spPr>
          <p:txBody>
            <a:bodyPr vert="horz" wrap="square" lIns="0" tIns="0" rIns="0" bIns="0" rtlCol="0" anchor="t"/>
            <a:lstStyle/>
            <a:p>
              <a:pPr algn="l"/>
              <a:r>
                <a:rPr kumimoji="1" lang="en-US" altLang="zh-CN" sz="2000" dirty="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专注于Vue3组件的开发和维护。
</a:t>
              </a:r>
              <a:r>
                <a:rPr kumimoji="1" lang="en-US" altLang="zh-CN" sz="2000" dirty="0" err="1">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与小唐协作，实现产品功能和设计需求</a:t>
              </a:r>
              <a:r>
                <a:rPr kumimoji="1" lang="en-US" altLang="zh-CN" sz="2000" dirty="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a:t>
              </a:r>
            </a:p>
          </p:txBody>
        </p:sp>
        <p:sp>
          <p:nvSpPr>
            <p:cNvPr id="8" name="标题 1"/>
            <p:cNvSpPr txBox="1"/>
            <p:nvPr/>
          </p:nvSpPr>
          <p:spPr>
            <a:xfrm>
              <a:off x="10587" y="3805"/>
              <a:ext cx="7087" cy="567"/>
            </a:xfrm>
            <a:prstGeom prst="rect">
              <a:avLst/>
            </a:prstGeom>
            <a:noFill/>
            <a:ln>
              <a:noFill/>
            </a:ln>
          </p:spPr>
          <p:txBody>
            <a:bodyPr vert="horz" wrap="square" lIns="0" tIns="0" rIns="0" bIns="0" rtlCol="0" anchor="ctr"/>
            <a:lstStyle/>
            <a:p>
              <a:pPr algn="l"/>
              <a:r>
                <a:rPr kumimoji="1" lang="en-US" altLang="zh-CN">
                  <a:ln w="12700">
                    <a:noFill/>
                  </a:ln>
                  <a:solidFill>
                    <a:srgbClr val="FFFFFF">
                      <a:alpha val="100000"/>
                    </a:srgbClr>
                  </a:solidFill>
                  <a:latin typeface="微软雅黑" panose="020B0503020204020204" charset="-122"/>
                  <a:ea typeface="微软雅黑" panose="020B0503020204020204" charset="-122"/>
                  <a:cs typeface="微软雅黑" panose="020B0503020204020204" charset="-122"/>
                </a:rPr>
                <a:t>小陈 - 前端开发工程师</a:t>
              </a:r>
            </a:p>
          </p:txBody>
        </p:sp>
      </p:grpSp>
      <p:sp>
        <p:nvSpPr>
          <p:cNvPr id="9" name="标题 1"/>
          <p:cNvSpPr txBox="1"/>
          <p:nvPr/>
        </p:nvSpPr>
        <p:spPr>
          <a:xfrm>
            <a:off x="512956" y="751717"/>
            <a:ext cx="5040000" cy="215900"/>
          </a:xfrm>
          <a:prstGeom prst="parallelogram">
            <a:avLst/>
          </a:prstGeom>
          <a:gradFill>
            <a:gsLst>
              <a:gs pos="10000">
                <a:schemeClr val="accent1">
                  <a:lumMod val="20000"/>
                  <a:lumOff val="80000"/>
                </a:schemeClr>
              </a:gs>
              <a:gs pos="95000">
                <a:schemeClr val="bg1"/>
              </a:gs>
            </a:gsLst>
            <a:lin ang="0" scaled="0"/>
          </a:gra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cs typeface="Source Han Sans" panose="020B0500000000000000" charset="-122"/>
            </a:endParaRPr>
          </a:p>
        </p:txBody>
      </p:sp>
      <p:sp>
        <p:nvSpPr>
          <p:cNvPr id="10" name="标题 1"/>
          <p:cNvSpPr txBox="1"/>
          <p:nvPr/>
        </p:nvSpPr>
        <p:spPr>
          <a:xfrm>
            <a:off x="660400" y="427667"/>
            <a:ext cx="10858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rPr>
              <a:t>开发团队</a:t>
            </a:r>
          </a:p>
        </p:txBody>
      </p:sp>
      <p:sp>
        <p:nvSpPr>
          <p:cNvPr id="12" name="标题 1"/>
          <p:cNvSpPr txBox="1"/>
          <p:nvPr/>
        </p:nvSpPr>
        <p:spPr>
          <a:xfrm>
            <a:off x="4584083" y="4267343"/>
            <a:ext cx="5040000" cy="540000"/>
          </a:xfrm>
          <a:prstGeom prst="roundRect">
            <a:avLst>
              <a:gd name="adj" fmla="val 50000"/>
            </a:avLst>
          </a:prstGeom>
          <a:gradFill>
            <a:gsLst>
              <a:gs pos="0">
                <a:schemeClr val="accent2">
                  <a:alpha val="100000"/>
                </a:schemeClr>
              </a:gs>
              <a:gs pos="100000">
                <a:schemeClr val="accent2">
                  <a:lumMod val="40000"/>
                  <a:lumOff val="60000"/>
                  <a:alpha val="100000"/>
                </a:schemeClr>
              </a:gs>
            </a:gsLst>
            <a:lin ang="0" scaled="0"/>
          </a:gradFill>
          <a:ln w="22225" cap="flat">
            <a:solidFill>
              <a:schemeClr val="bg1">
                <a:lumMod val="95000"/>
              </a:schemeClr>
            </a:solidFill>
            <a:miter/>
          </a:ln>
          <a:effectLst>
            <a:outerShdw blurRad="317500" dist="127000" dir="2400000" sx="102000" sy="102000" algn="t" rotWithShape="0">
              <a:schemeClr val="accent2">
                <a:lumMod val="75000"/>
                <a:alpha val="25000"/>
              </a:schemeClr>
            </a:outerShdw>
          </a:effectLst>
        </p:spPr>
        <p:txBody>
          <a:bodyPr vert="horz" wrap="square" lIns="91440" tIns="45720" rIns="91440" bIns="45720" rtlCol="0" anchor="ctr"/>
          <a:lstStyle/>
          <a:p>
            <a:pPr algn="l"/>
            <a:endParaRPr kumimoji="1" lang="zh-CN" altLang="en-US">
              <a:latin typeface="微软雅黑" panose="020B0503020204020204" charset="-122"/>
              <a:ea typeface="微软雅黑" panose="020B0503020204020204" charset="-122"/>
              <a:cs typeface="Source Han Sans" panose="020B0500000000000000" charset="-122"/>
            </a:endParaRPr>
          </a:p>
        </p:txBody>
      </p:sp>
      <p:sp>
        <p:nvSpPr>
          <p:cNvPr id="13" name="标题 1"/>
          <p:cNvSpPr txBox="1"/>
          <p:nvPr/>
        </p:nvSpPr>
        <p:spPr>
          <a:xfrm>
            <a:off x="4728354" y="4869264"/>
            <a:ext cx="4500000" cy="1896903"/>
          </a:xfrm>
          <a:prstGeom prst="rect">
            <a:avLst/>
          </a:prstGeom>
          <a:noFill/>
          <a:ln>
            <a:noFill/>
          </a:ln>
        </p:spPr>
        <p:txBody>
          <a:bodyPr vert="horz" wrap="square" lIns="0" tIns="0" rIns="0" bIns="0" rtlCol="0" anchor="t"/>
          <a:lstStyle/>
          <a:p>
            <a:pPr algn="l"/>
            <a:r>
              <a:rPr kumimoji="1" lang="en-US" altLang="zh-CN" sz="2000" dirty="0" err="1">
                <a:ln w="12700">
                  <a:noFill/>
                </a:ln>
                <a:solidFill>
                  <a:schemeClr val="tx1">
                    <a:alpha val="100000"/>
                  </a:schemeClr>
                </a:solidFill>
                <a:latin typeface="微软雅黑" panose="020B0503020204020204" charset="-122"/>
                <a:ea typeface="微软雅黑" panose="020B0503020204020204" charset="-122"/>
                <a:cs typeface="微软雅黑" panose="020B0503020204020204" charset="-122"/>
                <a:sym typeface="+mn-ea"/>
              </a:rPr>
              <a:t>管理数据库设计和优化，确保数据的安全性和一致性。</a:t>
            </a:r>
            <a:r>
              <a:rPr kumimoji="1" lang="en-US" altLang="zh-CN" sz="2000" dirty="0" err="1">
                <a:ln w="12700">
                  <a:noFill/>
                </a:ln>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负责Spring</a:t>
            </a:r>
            <a:r>
              <a:rPr kumimoji="1" lang="en-US" altLang="zh-CN" sz="2000" dirty="0">
                <a:ln w="12700">
                  <a:noFill/>
                </a:ln>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 </a:t>
            </a:r>
            <a:r>
              <a:rPr kumimoji="1" lang="en-US" altLang="zh-CN" sz="2000" dirty="0" err="1">
                <a:ln w="12700">
                  <a:noFill/>
                </a:ln>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Boot和MyBatis的后端服务开发</a:t>
            </a:r>
            <a:r>
              <a:rPr kumimoji="1" lang="en-US" altLang="zh-CN" sz="2000" dirty="0">
                <a:ln w="12700">
                  <a:noFill/>
                </a:ln>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a:t>
            </a:r>
            <a:endParaRPr kumimoji="1" lang="zh-CN" altLang="en-US" sz="2000" dirty="0">
              <a:latin typeface="微软雅黑" panose="020B0503020204020204" charset="-122"/>
              <a:ea typeface="微软雅黑" panose="020B0503020204020204" charset="-122"/>
              <a:cs typeface="微软雅黑" panose="020B0503020204020204" charset="-122"/>
            </a:endParaRPr>
          </a:p>
          <a:p>
            <a:pPr algn="l"/>
            <a:endParaRPr kumimoji="1" lang="zh-CN" altLang="en-US" sz="2000" dirty="0">
              <a:latin typeface="微软雅黑" panose="020B0503020204020204" charset="-122"/>
              <a:ea typeface="微软雅黑" panose="020B0503020204020204" charset="-122"/>
              <a:cs typeface="微软雅黑" panose="020B0503020204020204" charset="-122"/>
            </a:endParaRPr>
          </a:p>
          <a:p>
            <a:pPr algn="l"/>
            <a:endParaRPr kumimoji="1" lang="en-US" altLang="zh-CN" sz="2000" dirty="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4" name="标题 1"/>
          <p:cNvSpPr txBox="1"/>
          <p:nvPr/>
        </p:nvSpPr>
        <p:spPr>
          <a:xfrm>
            <a:off x="4800109" y="4292573"/>
            <a:ext cx="4500000" cy="360000"/>
          </a:xfrm>
          <a:prstGeom prst="rect">
            <a:avLst/>
          </a:prstGeom>
          <a:noFill/>
          <a:ln>
            <a:noFill/>
          </a:ln>
        </p:spPr>
        <p:txBody>
          <a:bodyPr vert="horz" wrap="square" lIns="0" tIns="0" rIns="0" bIns="0" rtlCol="0" anchor="ctr"/>
          <a:lstStyle/>
          <a:p>
            <a:pPr algn="l"/>
            <a:r>
              <a:rPr kumimoji="1" lang="en-US" altLang="zh-CN">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sym typeface="+mn-ea"/>
              </a:rPr>
              <a:t>小童 - 后端开发工程师</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dirty="0"/>
          </a:p>
        </p:txBody>
      </p:sp>
      <p:sp>
        <p:nvSpPr>
          <p:cNvPr id="16" name="标题 1"/>
          <p:cNvSpPr txBox="1"/>
          <p:nvPr/>
        </p:nvSpPr>
        <p:spPr>
          <a:xfrm>
            <a:off x="512956" y="751717"/>
            <a:ext cx="5040000" cy="215900"/>
          </a:xfrm>
          <a:prstGeom prst="parallelogram">
            <a:avLst/>
          </a:prstGeom>
          <a:gradFill>
            <a:gsLst>
              <a:gs pos="10000">
                <a:schemeClr val="accent1">
                  <a:lumMod val="20000"/>
                  <a:lumOff val="80000"/>
                </a:schemeClr>
              </a:gs>
              <a:gs pos="95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427667"/>
            <a:ext cx="10858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代码开发与规范</a:t>
            </a:r>
            <a:endParaRPr kumimoji="1" lang="zh-CN" altLang="en-US"/>
          </a:p>
        </p:txBody>
      </p:sp>
      <p:sp>
        <p:nvSpPr>
          <p:cNvPr id="7" name="文本框 6"/>
          <p:cNvSpPr txBox="1"/>
          <p:nvPr/>
        </p:nvSpPr>
        <p:spPr>
          <a:xfrm>
            <a:off x="660400" y="1291905"/>
            <a:ext cx="9003717" cy="1200329"/>
          </a:xfrm>
          <a:prstGeom prst="rect">
            <a:avLst/>
          </a:prstGeom>
          <a:noFill/>
        </p:spPr>
        <p:txBody>
          <a:bodyPr wrap="square" rtlCol="0">
            <a:spAutoFit/>
          </a:bodyPr>
          <a:lstStyle/>
          <a:p>
            <a:r>
              <a:rPr lang="zh-CN" altLang="zh-CN" sz="1800" b="1" dirty="0">
                <a:effectLst/>
                <a:latin typeface="Arial" panose="020B0604020202020204" pitchFamily="34" charset="0"/>
                <a:ea typeface="等线" panose="02010600030101010101" pitchFamily="2" charset="-122"/>
                <a:cs typeface="Arial" panose="020B0604020202020204" pitchFamily="34" charset="0"/>
              </a:rPr>
              <a:t>普通变量命名规范</a:t>
            </a:r>
            <a:r>
              <a:rPr lang="en-US" altLang="zh-CN" sz="1800" b="1" dirty="0">
                <a:effectLst/>
                <a:latin typeface="Arial" panose="020B0604020202020204" pitchFamily="34" charset="0"/>
                <a:ea typeface="等线" panose="02010600030101010101" pitchFamily="2" charset="-122"/>
                <a:cs typeface="Arial" panose="020B0604020202020204" pitchFamily="34" charset="0"/>
              </a:rPr>
              <a:t>—</a:t>
            </a:r>
            <a:r>
              <a:rPr lang="zh-CN" altLang="en-US" sz="1800" b="1" dirty="0">
                <a:effectLst/>
                <a:latin typeface="Arial" panose="020B0604020202020204" pitchFamily="34" charset="0"/>
                <a:ea typeface="等线" panose="02010600030101010101" pitchFamily="2" charset="-122"/>
                <a:cs typeface="Arial" panose="020B0604020202020204" pitchFamily="34" charset="0"/>
              </a:rPr>
              <a:t>驼峰命名法</a:t>
            </a:r>
            <a:endParaRPr lang="en-US" altLang="zh-CN" sz="1800" b="1" dirty="0">
              <a:effectLst/>
              <a:latin typeface="Arial" panose="020B0604020202020204" pitchFamily="34" charset="0"/>
              <a:ea typeface="等线" panose="02010600030101010101" pitchFamily="2" charset="-122"/>
              <a:cs typeface="Arial" panose="020B0604020202020204" pitchFamily="34" charset="0"/>
            </a:endParaRPr>
          </a:p>
          <a:p>
            <a:r>
              <a:rPr lang="zh-CN" altLang="zh-CN" sz="1800" dirty="0">
                <a:effectLst/>
                <a:latin typeface="Arial" panose="020B0604020202020204" pitchFamily="34" charset="0"/>
                <a:ea typeface="等线" panose="02010600030101010101" pitchFamily="2" charset="-122"/>
                <a:cs typeface="Arial" panose="020B0604020202020204" pitchFamily="34" charset="0"/>
              </a:rPr>
              <a:t>命名必须是跟需求的内容相关的词</a:t>
            </a:r>
            <a:r>
              <a:rPr lang="zh-CN" altLang="en-US" sz="1800" dirty="0">
                <a:effectLst/>
                <a:latin typeface="Arial" panose="020B0604020202020204" pitchFamily="34" charset="0"/>
                <a:ea typeface="等线" panose="02010600030101010101" pitchFamily="2" charset="-122"/>
                <a:cs typeface="Arial" panose="020B0604020202020204" pitchFamily="34" charset="0"/>
              </a:rPr>
              <a:t>，做到见其名知其意</a:t>
            </a:r>
            <a:endParaRPr lang="en-US" altLang="zh-CN" sz="1800" dirty="0">
              <a:effectLst/>
              <a:latin typeface="Arial" panose="020B0604020202020204" pitchFamily="34" charset="0"/>
              <a:ea typeface="等线" panose="02010600030101010101" pitchFamily="2" charset="-122"/>
              <a:cs typeface="Arial" panose="020B0604020202020204" pitchFamily="34" charset="0"/>
            </a:endParaRPr>
          </a:p>
          <a:p>
            <a:endParaRPr lang="en-US" altLang="zh-CN" b="1" dirty="0">
              <a:latin typeface="Arial" panose="020B0604020202020204" pitchFamily="34" charset="0"/>
              <a:ea typeface="等线" panose="02010600030101010101" pitchFamily="2" charset="-122"/>
              <a:cs typeface="Arial" panose="020B0604020202020204" pitchFamily="34" charset="0"/>
            </a:endParaRPr>
          </a:p>
          <a:p>
            <a:endParaRPr lang="zh-CN" altLang="en-US" dirty="0"/>
          </a:p>
        </p:txBody>
      </p:sp>
      <p:pic>
        <p:nvPicPr>
          <p:cNvPr id="8" name="图片 7"/>
          <p:cNvPicPr>
            <a:picLocks noChangeAspect="1"/>
          </p:cNvPicPr>
          <p:nvPr/>
        </p:nvPicPr>
        <p:blipFill>
          <a:blip r:embed="rId2"/>
          <a:stretch>
            <a:fillRect/>
          </a:stretch>
        </p:blipFill>
        <p:spPr>
          <a:xfrm>
            <a:off x="585485" y="2007870"/>
            <a:ext cx="3588385" cy="1421130"/>
          </a:xfrm>
          <a:prstGeom prst="rect">
            <a:avLst/>
          </a:prstGeom>
          <a:noFill/>
          <a:ln>
            <a:noFill/>
          </a:ln>
        </p:spPr>
      </p:pic>
      <p:pic>
        <p:nvPicPr>
          <p:cNvPr id="19" name="图片 18"/>
          <p:cNvPicPr>
            <a:picLocks noChangeAspect="1"/>
          </p:cNvPicPr>
          <p:nvPr/>
        </p:nvPicPr>
        <p:blipFill>
          <a:blip r:embed="rId3"/>
          <a:stretch>
            <a:fillRect/>
          </a:stretch>
        </p:blipFill>
        <p:spPr>
          <a:xfrm>
            <a:off x="5162258" y="1871812"/>
            <a:ext cx="4239217" cy="2105319"/>
          </a:xfrm>
          <a:prstGeom prst="rect">
            <a:avLst/>
          </a:prstGeom>
        </p:spPr>
      </p:pic>
      <p:sp>
        <p:nvSpPr>
          <p:cNvPr id="20" name="文本框 19"/>
          <p:cNvSpPr txBox="1"/>
          <p:nvPr/>
        </p:nvSpPr>
        <p:spPr>
          <a:xfrm>
            <a:off x="512956" y="4169328"/>
            <a:ext cx="9763558" cy="1754326"/>
          </a:xfrm>
          <a:prstGeom prst="rect">
            <a:avLst/>
          </a:prstGeom>
          <a:noFill/>
        </p:spPr>
        <p:txBody>
          <a:bodyPr wrap="square" rtlCol="0">
            <a:spAutoFit/>
          </a:bodyPr>
          <a:lstStyle/>
          <a:p>
            <a:r>
              <a:rPr lang="en-US" altLang="zh-CN" sz="1800" b="1" dirty="0">
                <a:effectLst/>
                <a:latin typeface="Arial" panose="020B0604020202020204" pitchFamily="34" charset="0"/>
                <a:ea typeface="等线" panose="02010600030101010101" pitchFamily="2" charset="-122"/>
              </a:rPr>
              <a:t>method </a:t>
            </a:r>
            <a:r>
              <a:rPr lang="zh-CN" altLang="zh-CN" sz="1800" b="1" dirty="0">
                <a:effectLst/>
                <a:latin typeface="Arial" panose="020B0604020202020204" pitchFamily="34" charset="0"/>
                <a:ea typeface="等线" panose="02010600030101010101" pitchFamily="2" charset="-122"/>
                <a:cs typeface="Arial" panose="020B0604020202020204" pitchFamily="34" charset="0"/>
              </a:rPr>
              <a:t>方法命名规范</a:t>
            </a:r>
            <a:endParaRPr lang="en-US" altLang="zh-CN" sz="1800" b="1" dirty="0">
              <a:effectLst/>
              <a:latin typeface="Arial" panose="020B0604020202020204" pitchFamily="34" charset="0"/>
              <a:ea typeface="等线" panose="02010600030101010101" pitchFamily="2" charset="-122"/>
              <a:cs typeface="Arial" panose="020B0604020202020204" pitchFamily="34" charset="0"/>
            </a:endParaRPr>
          </a:p>
          <a:p>
            <a:endParaRPr lang="en-US" altLang="zh-CN" b="1" dirty="0">
              <a:latin typeface="Arial" panose="020B0604020202020204" pitchFamily="34" charset="0"/>
              <a:ea typeface="等线" panose="02010600030101010101" pitchFamily="2" charset="-122"/>
              <a:cs typeface="Arial" panose="020B0604020202020204" pitchFamily="34" charset="0"/>
            </a:endParaRPr>
          </a:p>
          <a:p>
            <a:r>
              <a:rPr lang="zh-CN" altLang="zh-CN" sz="1800" dirty="0">
                <a:effectLst/>
                <a:latin typeface="Arial" panose="020B0604020202020204" pitchFamily="34" charset="0"/>
                <a:ea typeface="等线" panose="02010600030101010101" pitchFamily="2" charset="-122"/>
                <a:cs typeface="Arial" panose="020B0604020202020204" pitchFamily="34" charset="0"/>
              </a:rPr>
              <a:t>统一使用动词或者动词</a:t>
            </a:r>
            <a:r>
              <a:rPr lang="en-US" altLang="zh-CN" sz="1800" dirty="0">
                <a:effectLst/>
                <a:latin typeface="Arial" panose="020B0604020202020204" pitchFamily="34" charset="0"/>
                <a:ea typeface="等线" panose="02010600030101010101" pitchFamily="2" charset="-122"/>
                <a:cs typeface="Times New Roman" panose="02020603050405020304" pitchFamily="18" charset="0"/>
              </a:rPr>
              <a:t>+</a:t>
            </a:r>
            <a:r>
              <a:rPr lang="zh-CN" altLang="zh-CN" sz="1800" dirty="0">
                <a:effectLst/>
                <a:latin typeface="Arial" panose="020B0604020202020204" pitchFamily="34" charset="0"/>
                <a:ea typeface="等线" panose="02010600030101010101" pitchFamily="2" charset="-122"/>
                <a:cs typeface="Arial" panose="020B0604020202020204" pitchFamily="34" charset="0"/>
              </a:rPr>
              <a:t>名词形式</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dirty="0"/>
          </a:p>
          <a:p>
            <a:endParaRPr lang="en-US" altLang="zh-CN" dirty="0"/>
          </a:p>
          <a:p>
            <a:endParaRPr lang="zh-CN" altLang="en-US" dirty="0"/>
          </a:p>
        </p:txBody>
      </p:sp>
      <p:pic>
        <p:nvPicPr>
          <p:cNvPr id="21" name="图片 20"/>
          <p:cNvPicPr>
            <a:picLocks noChangeAspect="1"/>
          </p:cNvPicPr>
          <p:nvPr/>
        </p:nvPicPr>
        <p:blipFill>
          <a:blip r:embed="rId4"/>
          <a:stretch>
            <a:fillRect/>
          </a:stretch>
        </p:blipFill>
        <p:spPr>
          <a:xfrm>
            <a:off x="173851" y="5069561"/>
            <a:ext cx="4193540" cy="2226310"/>
          </a:xfrm>
          <a:prstGeom prst="rect">
            <a:avLst/>
          </a:prstGeom>
          <a:noFill/>
          <a:ln>
            <a:noFill/>
          </a:ln>
        </p:spPr>
      </p:pic>
      <p:pic>
        <p:nvPicPr>
          <p:cNvPr id="22" name="图片 21"/>
          <p:cNvPicPr>
            <a:picLocks noChangeAspect="1"/>
          </p:cNvPicPr>
          <p:nvPr/>
        </p:nvPicPr>
        <p:blipFill>
          <a:blip r:embed="rId5"/>
          <a:stretch>
            <a:fillRect/>
          </a:stretch>
        </p:blipFill>
        <p:spPr>
          <a:xfrm>
            <a:off x="5000628" y="4261484"/>
            <a:ext cx="4562475" cy="25965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dirty="0"/>
          </a:p>
        </p:txBody>
      </p:sp>
      <p:sp>
        <p:nvSpPr>
          <p:cNvPr id="16" name="标题 1"/>
          <p:cNvSpPr txBox="1"/>
          <p:nvPr/>
        </p:nvSpPr>
        <p:spPr>
          <a:xfrm>
            <a:off x="512956" y="751717"/>
            <a:ext cx="5040000" cy="215900"/>
          </a:xfrm>
          <a:prstGeom prst="parallelogram">
            <a:avLst/>
          </a:prstGeom>
          <a:gradFill>
            <a:gsLst>
              <a:gs pos="10000">
                <a:schemeClr val="accent1">
                  <a:lumMod val="20000"/>
                  <a:lumOff val="80000"/>
                </a:schemeClr>
              </a:gs>
              <a:gs pos="95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427667"/>
            <a:ext cx="10858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代码开发与规范</a:t>
            </a:r>
            <a:endParaRPr kumimoji="1" lang="zh-CN" altLang="en-US"/>
          </a:p>
        </p:txBody>
      </p:sp>
      <p:sp>
        <p:nvSpPr>
          <p:cNvPr id="3" name="文本框 2"/>
          <p:cNvSpPr txBox="1"/>
          <p:nvPr/>
        </p:nvSpPr>
        <p:spPr>
          <a:xfrm>
            <a:off x="512956" y="1140903"/>
            <a:ext cx="5954956" cy="1477328"/>
          </a:xfrm>
          <a:prstGeom prst="rect">
            <a:avLst/>
          </a:prstGeom>
          <a:noFill/>
        </p:spPr>
        <p:txBody>
          <a:bodyPr wrap="square" rtlCol="0">
            <a:spAutoFit/>
          </a:bodyPr>
          <a:lstStyle/>
          <a:p>
            <a:r>
              <a:rPr lang="zh-CN" altLang="zh-CN" sz="1800" b="1" dirty="0">
                <a:effectLst/>
                <a:latin typeface="Arial" panose="020B0604020202020204" pitchFamily="34" charset="0"/>
                <a:ea typeface="等线" panose="02010600030101010101" pitchFamily="2" charset="-122"/>
                <a:cs typeface="Arial" panose="020B0604020202020204" pitchFamily="34" charset="0"/>
              </a:rPr>
              <a:t>目录文件夹及子文件规范</a:t>
            </a:r>
            <a:endParaRPr lang="en-US" altLang="zh-CN" sz="1800" b="1" dirty="0">
              <a:effectLst/>
              <a:latin typeface="Arial" panose="020B0604020202020204" pitchFamily="34" charset="0"/>
              <a:ea typeface="等线" panose="02010600030101010101" pitchFamily="2" charset="-122"/>
              <a:cs typeface="Arial" panose="020B0604020202020204" pitchFamily="34" charset="0"/>
            </a:endParaRPr>
          </a:p>
          <a:p>
            <a:endParaRPr lang="en-US" altLang="zh-CN" b="1" dirty="0">
              <a:latin typeface="Arial" panose="020B0604020202020204" pitchFamily="34" charset="0"/>
              <a:ea typeface="等线" panose="02010600030101010101" pitchFamily="2" charset="-122"/>
              <a:cs typeface="Arial" panose="020B0604020202020204" pitchFamily="34" charset="0"/>
            </a:endParaRPr>
          </a:p>
          <a:p>
            <a:r>
              <a:rPr lang="zh-CN" altLang="en-US" b="1" dirty="0">
                <a:latin typeface="Arial" panose="020B0604020202020204" pitchFamily="34" charset="0"/>
                <a:ea typeface="等线" panose="02010600030101010101" pitchFamily="2" charset="-122"/>
                <a:cs typeface="Arial" panose="020B0604020202020204" pitchFamily="34" charset="0"/>
              </a:rPr>
              <a:t>前端</a:t>
            </a:r>
            <a:endParaRPr lang="en-US" altLang="zh-CN" b="1" dirty="0">
              <a:latin typeface="Arial" panose="020B0604020202020204" pitchFamily="34" charset="0"/>
              <a:ea typeface="等线" panose="02010600030101010101" pitchFamily="2" charset="-122"/>
              <a:cs typeface="Arial" panose="020B0604020202020204" pitchFamily="34" charset="0"/>
            </a:endParaRPr>
          </a:p>
          <a:p>
            <a:r>
              <a:rPr lang="zh-CN" altLang="zh-CN" sz="1800" dirty="0">
                <a:effectLst/>
                <a:latin typeface="Arial" panose="020B0604020202020204" pitchFamily="34" charset="0"/>
                <a:ea typeface="等线" panose="02010600030101010101" pitchFamily="2" charset="-122"/>
                <a:cs typeface="Arial" panose="020B0604020202020204" pitchFamily="34" charset="0"/>
              </a:rPr>
              <a:t>项目的目录结构应清晰、逻辑性强，便于开发者快速定位和管理各类资源。</a:t>
            </a:r>
            <a:endParaRPr lang="en-US" altLang="zh-CN" b="1" dirty="0">
              <a:latin typeface="Arial" panose="020B0604020202020204" pitchFamily="34" charset="0"/>
              <a:ea typeface="等线" panose="02010600030101010101" pitchFamily="2" charset="-122"/>
              <a:cs typeface="Arial" panose="020B0604020202020204" pitchFamily="34" charset="0"/>
            </a:endParaRPr>
          </a:p>
        </p:txBody>
      </p:sp>
      <p:pic>
        <p:nvPicPr>
          <p:cNvPr id="5" name="图片 4"/>
          <p:cNvPicPr>
            <a:picLocks noChangeAspect="1"/>
          </p:cNvPicPr>
          <p:nvPr/>
        </p:nvPicPr>
        <p:blipFill>
          <a:blip r:embed="rId2"/>
          <a:stretch>
            <a:fillRect/>
          </a:stretch>
        </p:blipFill>
        <p:spPr>
          <a:xfrm>
            <a:off x="888836" y="1522090"/>
            <a:ext cx="3924848" cy="5534797"/>
          </a:xfrm>
          <a:prstGeom prst="rect">
            <a:avLst/>
          </a:prstGeom>
        </p:spPr>
      </p:pic>
      <p:sp>
        <p:nvSpPr>
          <p:cNvPr id="6" name="文本框 5"/>
          <p:cNvSpPr txBox="1"/>
          <p:nvPr/>
        </p:nvSpPr>
        <p:spPr>
          <a:xfrm>
            <a:off x="7685132" y="1426128"/>
            <a:ext cx="3833768" cy="1754326"/>
          </a:xfrm>
          <a:prstGeom prst="rect">
            <a:avLst/>
          </a:prstGeom>
          <a:noFill/>
        </p:spPr>
        <p:txBody>
          <a:bodyPr wrap="square" rtlCol="0">
            <a:spAutoFit/>
          </a:bodyPr>
          <a:lstStyle/>
          <a:p>
            <a:r>
              <a:rPr lang="zh-CN" altLang="en-US" dirty="0"/>
              <a:t>后端</a:t>
            </a:r>
            <a:endParaRPr lang="en-US" altLang="zh-CN" dirty="0"/>
          </a:p>
          <a:p>
            <a:r>
              <a:rPr lang="zh-CN" altLang="en-US" dirty="0"/>
              <a:t>项目中的包名应统一小写字母，类名大驼峰命名法，方法名小驼峰命名法，并且基于接口开发，有利于项目后期维护</a:t>
            </a:r>
            <a:endParaRPr lang="en-US" altLang="zh-CN" dirty="0"/>
          </a:p>
          <a:p>
            <a:endParaRPr lang="zh-CN" altLang="en-US" dirty="0"/>
          </a:p>
        </p:txBody>
      </p:sp>
      <p:pic>
        <p:nvPicPr>
          <p:cNvPr id="7" name="图片 6">
            <a:extLst>
              <a:ext uri="{FF2B5EF4-FFF2-40B4-BE49-F238E27FC236}">
                <a16:creationId xmlns:a16="http://schemas.microsoft.com/office/drawing/2014/main" id="{CD083914-F57C-DD4E-C4D5-83D31526EF07}"/>
              </a:ext>
            </a:extLst>
          </p:cNvPr>
          <p:cNvPicPr>
            <a:picLocks noChangeAspect="1"/>
          </p:cNvPicPr>
          <p:nvPr/>
        </p:nvPicPr>
        <p:blipFill>
          <a:blip r:embed="rId3"/>
          <a:stretch>
            <a:fillRect/>
          </a:stretch>
        </p:blipFill>
        <p:spPr>
          <a:xfrm>
            <a:off x="7044699" y="389621"/>
            <a:ext cx="4486901" cy="64683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dirty="0"/>
          </a:p>
        </p:txBody>
      </p:sp>
      <p:sp>
        <p:nvSpPr>
          <p:cNvPr id="16" name="标题 1"/>
          <p:cNvSpPr txBox="1"/>
          <p:nvPr/>
        </p:nvSpPr>
        <p:spPr>
          <a:xfrm>
            <a:off x="512956" y="751717"/>
            <a:ext cx="5040000" cy="215900"/>
          </a:xfrm>
          <a:prstGeom prst="parallelogram">
            <a:avLst/>
          </a:prstGeom>
          <a:gradFill>
            <a:gsLst>
              <a:gs pos="10000">
                <a:schemeClr val="accent1">
                  <a:lumMod val="20000"/>
                  <a:lumOff val="80000"/>
                </a:schemeClr>
              </a:gs>
              <a:gs pos="95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660400" y="427667"/>
            <a:ext cx="10858500" cy="432000"/>
          </a:xfrm>
          <a:prstGeom prst="rect">
            <a:avLst/>
          </a:prstGeom>
          <a:noFill/>
          <a:ln>
            <a:noFill/>
          </a:ln>
        </p:spPr>
        <p:txBody>
          <a:bodyPr vert="horz" wrap="square" lIns="0" tIns="0" rIns="0" bIns="0" rtlCol="0" anchor="ctr"/>
          <a:lstStyle/>
          <a:p>
            <a:pPr algn="l"/>
            <a:r>
              <a:rPr kumimoji="1" lang="en-US" altLang="zh-CN" sz="32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代码开发与规范</a:t>
            </a:r>
            <a:endParaRPr kumimoji="1" lang="zh-CN" altLang="en-US"/>
          </a:p>
        </p:txBody>
      </p:sp>
      <p:sp>
        <p:nvSpPr>
          <p:cNvPr id="3" name="文本框 2"/>
          <p:cNvSpPr txBox="1"/>
          <p:nvPr/>
        </p:nvSpPr>
        <p:spPr>
          <a:xfrm>
            <a:off x="512956" y="1140903"/>
            <a:ext cx="5954956" cy="1477328"/>
          </a:xfrm>
          <a:prstGeom prst="rect">
            <a:avLst/>
          </a:prstGeom>
          <a:noFill/>
        </p:spPr>
        <p:txBody>
          <a:bodyPr wrap="square" rtlCol="0">
            <a:spAutoFit/>
          </a:bodyPr>
          <a:lstStyle/>
          <a:p>
            <a:r>
              <a:rPr lang="zh-CN" altLang="zh-CN" sz="1800" b="1" dirty="0">
                <a:effectLst/>
                <a:latin typeface="Arial" panose="020B0604020202020204" pitchFamily="34" charset="0"/>
                <a:ea typeface="等线" panose="02010600030101010101" pitchFamily="2" charset="-122"/>
                <a:cs typeface="Arial" panose="020B0604020202020204" pitchFamily="34" charset="0"/>
              </a:rPr>
              <a:t>注释规范</a:t>
            </a:r>
            <a:endParaRPr lang="en-US" altLang="zh-CN" b="1" dirty="0">
              <a:latin typeface="Arial" panose="020B0604020202020204" pitchFamily="34" charset="0"/>
              <a:ea typeface="等线" panose="02010600030101010101" pitchFamily="2" charset="-122"/>
              <a:cs typeface="Arial" panose="020B0604020202020204" pitchFamily="34" charset="0"/>
            </a:endParaRPr>
          </a:p>
          <a:p>
            <a:endParaRPr lang="en-US" altLang="zh-CN" b="1" dirty="0">
              <a:latin typeface="Arial" panose="020B0604020202020204" pitchFamily="34" charset="0"/>
              <a:ea typeface="等线" panose="02010600030101010101" pitchFamily="2" charset="-122"/>
              <a:cs typeface="Arial" panose="020B0604020202020204" pitchFamily="34" charset="0"/>
            </a:endParaRPr>
          </a:p>
          <a:p>
            <a:r>
              <a:rPr lang="zh-CN" altLang="zh-CN" sz="1800" dirty="0">
                <a:effectLst/>
                <a:latin typeface="Arial" panose="020B0604020202020204" pitchFamily="34" charset="0"/>
                <a:ea typeface="等线" panose="02010600030101010101" pitchFamily="2" charset="-122"/>
                <a:cs typeface="Arial" panose="020B0604020202020204" pitchFamily="34" charset="0"/>
              </a:rPr>
              <a:t>代码注释在项目的后期维护中显得尤为重要。良好的注释不仅可以帮助开发者理解代码的功能和逻辑，还能提高代码的可维护性和可读性。</a:t>
            </a:r>
            <a:endParaRPr lang="en-US" altLang="zh-CN" b="1" dirty="0">
              <a:latin typeface="Arial" panose="020B0604020202020204" pitchFamily="34" charset="0"/>
              <a:ea typeface="等线" panose="02010600030101010101" pitchFamily="2" charset="-122"/>
              <a:cs typeface="Arial" panose="020B0604020202020204" pitchFamily="34" charset="0"/>
            </a:endParaRPr>
          </a:p>
        </p:txBody>
      </p:sp>
      <p:pic>
        <p:nvPicPr>
          <p:cNvPr id="4" name="图片 3"/>
          <p:cNvPicPr>
            <a:picLocks noChangeAspect="1"/>
          </p:cNvPicPr>
          <p:nvPr/>
        </p:nvPicPr>
        <p:blipFill>
          <a:blip r:embed="rId2"/>
          <a:stretch>
            <a:fillRect/>
          </a:stretch>
        </p:blipFill>
        <p:spPr>
          <a:xfrm>
            <a:off x="199020" y="3180454"/>
            <a:ext cx="5267325" cy="831850"/>
          </a:xfrm>
          <a:prstGeom prst="rect">
            <a:avLst/>
          </a:prstGeom>
          <a:noFill/>
          <a:ln>
            <a:noFill/>
          </a:ln>
        </p:spPr>
      </p:pic>
      <p:pic>
        <p:nvPicPr>
          <p:cNvPr id="8" name="图片 7"/>
          <p:cNvPicPr>
            <a:picLocks noChangeAspect="1"/>
          </p:cNvPicPr>
          <p:nvPr/>
        </p:nvPicPr>
        <p:blipFill>
          <a:blip r:embed="rId3"/>
          <a:stretch>
            <a:fillRect/>
          </a:stretch>
        </p:blipFill>
        <p:spPr>
          <a:xfrm>
            <a:off x="5093187" y="3596379"/>
            <a:ext cx="8507012" cy="2953162"/>
          </a:xfrm>
          <a:prstGeom prst="rect">
            <a:avLst/>
          </a:prstGeom>
        </p:spPr>
      </p:pic>
      <p:sp>
        <p:nvSpPr>
          <p:cNvPr id="9" name="文本框 8"/>
          <p:cNvSpPr txBox="1"/>
          <p:nvPr/>
        </p:nvSpPr>
        <p:spPr>
          <a:xfrm>
            <a:off x="7350034" y="2922639"/>
            <a:ext cx="4423955" cy="369332"/>
          </a:xfrm>
          <a:prstGeom prst="rect">
            <a:avLst/>
          </a:prstGeom>
          <a:noFill/>
        </p:spPr>
        <p:txBody>
          <a:bodyPr wrap="square" rtlCol="0">
            <a:spAutoFit/>
          </a:bodyPr>
          <a:lstStyle/>
          <a:p>
            <a:r>
              <a:rPr lang="zh-CN" altLang="en-US"/>
              <a:t>类、方法的注释，要以</a:t>
            </a:r>
            <a:r>
              <a:rPr lang="en-US" altLang="zh-CN"/>
              <a:t>javadoc</a:t>
            </a:r>
            <a:r>
              <a:rPr lang="zh-CN" altLang="en-US"/>
              <a:t>的方法来写</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dirty="0">
              <a:latin typeface="微软雅黑" panose="020B0503020204020204" charset="-122"/>
              <a:ea typeface="微软雅黑" panose="020B0503020204020204" charset="-122"/>
            </a:endParaRPr>
          </a:p>
        </p:txBody>
      </p:sp>
      <p:sp>
        <p:nvSpPr>
          <p:cNvPr id="16" name="标题 1"/>
          <p:cNvSpPr txBox="1"/>
          <p:nvPr/>
        </p:nvSpPr>
        <p:spPr>
          <a:xfrm>
            <a:off x="512956" y="751717"/>
            <a:ext cx="5040000" cy="215900"/>
          </a:xfrm>
          <a:prstGeom prst="parallelogram">
            <a:avLst/>
          </a:prstGeom>
          <a:gradFill>
            <a:gsLst>
              <a:gs pos="10000">
                <a:schemeClr val="accent1">
                  <a:lumMod val="20000"/>
                  <a:lumOff val="80000"/>
                </a:schemeClr>
              </a:gs>
              <a:gs pos="95000">
                <a:schemeClr val="bg1"/>
              </a:gs>
            </a:gsLst>
            <a:lin ang="0" scaled="0"/>
          </a:gra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7" name="标题 1"/>
          <p:cNvSpPr txBox="1"/>
          <p:nvPr/>
        </p:nvSpPr>
        <p:spPr>
          <a:xfrm>
            <a:off x="660400" y="427667"/>
            <a:ext cx="10858500" cy="432000"/>
          </a:xfrm>
          <a:prstGeom prst="rect">
            <a:avLst/>
          </a:prstGeom>
          <a:noFill/>
          <a:ln>
            <a:noFill/>
          </a:ln>
        </p:spPr>
        <p:txBody>
          <a:bodyPr vert="horz" wrap="square" lIns="0" tIns="0" rIns="0" bIns="0" rtlCol="0" anchor="ctr"/>
          <a:lstStyle/>
          <a:p>
            <a:pPr algn="l"/>
            <a:r>
              <a:rPr kumimoji="1" lang="en-US" altLang="zh-CN" sz="3200" dirty="0" err="1">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rPr>
              <a:t>代码</a:t>
            </a:r>
            <a:r>
              <a:rPr kumimoji="1" lang="zh-CN" altLang="en-US" sz="3200" dirty="0">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rPr>
              <a:t>审查</a:t>
            </a:r>
            <a:endParaRPr kumimoji="1" lang="zh-CN" altLang="en-US" dirty="0">
              <a:latin typeface="微软雅黑" panose="020B0503020204020204" charset="-122"/>
              <a:ea typeface="微软雅黑" panose="020B0503020204020204" charset="-122"/>
            </a:endParaRPr>
          </a:p>
        </p:txBody>
      </p:sp>
      <p:sp>
        <p:nvSpPr>
          <p:cNvPr id="5" name="文本框 4"/>
          <p:cNvSpPr txBox="1"/>
          <p:nvPr/>
        </p:nvSpPr>
        <p:spPr>
          <a:xfrm>
            <a:off x="710893" y="1857948"/>
            <a:ext cx="10303691" cy="1477328"/>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cs typeface="微软雅黑" panose="020B0503020204020204" charset="-122"/>
              </a:rPr>
              <a:t>  </a:t>
            </a:r>
            <a:r>
              <a:rPr lang="en-US" altLang="zh-CN" b="1" dirty="0">
                <a:latin typeface="微软雅黑" panose="020B0503020204020204" charset="-122"/>
                <a:ea typeface="微软雅黑" panose="020B0503020204020204" charset="-122"/>
                <a:cs typeface="微软雅黑" panose="020B0503020204020204" charset="-122"/>
              </a:rPr>
              <a:t>1</a:t>
            </a:r>
            <a:r>
              <a:rPr lang="zh-CN" altLang="en-US" b="1" dirty="0">
                <a:latin typeface="微软雅黑" panose="020B0503020204020204" charset="-122"/>
                <a:ea typeface="微软雅黑" panose="020B0503020204020204" charset="-122"/>
                <a:cs typeface="微软雅黑" panose="020B0503020204020204" charset="-122"/>
              </a:rPr>
              <a:t>、面对面代码评审</a:t>
            </a:r>
          </a:p>
          <a:p>
            <a:r>
              <a:rPr lang="zh-CN" altLang="en-US" dirty="0">
                <a:effectLst/>
                <a:latin typeface="微软雅黑" panose="020B0503020204020204" charset="-122"/>
                <a:ea typeface="微软雅黑" panose="020B0503020204020204" charset="-122"/>
                <a:cs typeface="微软雅黑" panose="020B0503020204020204" charset="-122"/>
              </a:rPr>
              <a:t>  团队成员组织了专门的代码评审会议，召集后端开发人员、前端开发人员、产品经理共同评审代码。对于后端部分，会检查代码的设计、逻辑实现、接口规范等；前端部分会关注组件的设计、状态管理和 </a:t>
            </a:r>
            <a:r>
              <a:rPr lang="en-US" altLang="zh-CN" dirty="0">
                <a:effectLst/>
                <a:latin typeface="微软雅黑" panose="020B0503020204020204" charset="-122"/>
                <a:ea typeface="微软雅黑" panose="020B0503020204020204" charset="-122"/>
                <a:cs typeface="微软雅黑" panose="020B0503020204020204" charset="-122"/>
              </a:rPr>
              <a:t>UI </a:t>
            </a:r>
            <a:r>
              <a:rPr lang="zh-CN" altLang="en-US" dirty="0">
                <a:effectLst/>
                <a:latin typeface="微软雅黑" panose="020B0503020204020204" charset="-122"/>
                <a:ea typeface="微软雅黑" panose="020B0503020204020204" charset="-122"/>
                <a:cs typeface="微软雅黑" panose="020B0503020204020204" charset="-122"/>
              </a:rPr>
              <a:t>逻辑。面对面评审方式有助于促进团队沟通和解决跨领域的技术问题。</a:t>
            </a:r>
          </a:p>
          <a:p>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660400" y="3424480"/>
            <a:ext cx="10404679" cy="2862322"/>
          </a:xfrm>
          <a:prstGeom prst="rect">
            <a:avLst/>
          </a:prstGeom>
          <a:noFill/>
        </p:spPr>
        <p:txBody>
          <a:bodyPr wrap="square" rtlCol="0">
            <a:spAutoFit/>
          </a:bodyPr>
          <a:lstStyle/>
          <a:p>
            <a:r>
              <a:rPr lang="zh-CN" altLang="en-US" b="1" dirty="0">
                <a:latin typeface="微软雅黑" panose="020B0503020204020204" charset="-122"/>
                <a:ea typeface="微软雅黑" panose="020B0503020204020204" charset="-122"/>
                <a:cs typeface="微软雅黑" panose="020B0503020204020204" charset="-122"/>
              </a:rPr>
              <a:t>  </a:t>
            </a:r>
            <a:r>
              <a:rPr lang="en-US" altLang="zh-CN" b="1" dirty="0">
                <a:latin typeface="微软雅黑" panose="020B0503020204020204" charset="-122"/>
                <a:ea typeface="微软雅黑" panose="020B0503020204020204" charset="-122"/>
                <a:cs typeface="微软雅黑" panose="020B0503020204020204" charset="-122"/>
              </a:rPr>
              <a:t>2</a:t>
            </a:r>
            <a:r>
              <a:rPr lang="zh-CN" altLang="en-US" b="1" dirty="0">
                <a:latin typeface="微软雅黑" panose="020B0503020204020204" charset="-122"/>
                <a:ea typeface="微软雅黑" panose="020B0503020204020204" charset="-122"/>
                <a:cs typeface="微软雅黑" panose="020B0503020204020204" charset="-122"/>
              </a:rPr>
              <a:t>、工具评审</a:t>
            </a:r>
          </a:p>
          <a:p>
            <a:r>
              <a:rPr lang="zh-CN" altLang="en-US" dirty="0">
                <a:latin typeface="微软雅黑" panose="020B0503020204020204" charset="-122"/>
                <a:ea typeface="微软雅黑" panose="020B0503020204020204" charset="-122"/>
                <a:cs typeface="微软雅黑" panose="020B0503020204020204" charset="-122"/>
              </a:rPr>
              <a:t>  工具评审是通过自动化工具来评估代码质量并发现潜在问题的过程。</a:t>
            </a:r>
          </a:p>
          <a:p>
            <a:r>
              <a:rPr lang="zh-CN" altLang="en-US" b="1" dirty="0">
                <a:latin typeface="微软雅黑" panose="020B0503020204020204" charset="-122"/>
                <a:ea typeface="微软雅黑" panose="020B0503020204020204" charset="-122"/>
                <a:cs typeface="微软雅黑" panose="020B0503020204020204" charset="-122"/>
              </a:rPr>
              <a:t>  后端（</a:t>
            </a:r>
            <a:r>
              <a:rPr lang="en-US" altLang="zh-CN" b="1" dirty="0">
                <a:latin typeface="微软雅黑" panose="020B0503020204020204" charset="-122"/>
                <a:ea typeface="微软雅黑" panose="020B0503020204020204" charset="-122"/>
                <a:cs typeface="微软雅黑" panose="020B0503020204020204" charset="-122"/>
              </a:rPr>
              <a:t>Java</a:t>
            </a:r>
            <a:r>
              <a:rPr lang="zh-CN" altLang="en-US" b="1" dirty="0">
                <a:latin typeface="微软雅黑" panose="020B0503020204020204" charset="-122"/>
                <a:ea typeface="微软雅黑" panose="020B0503020204020204" charset="-122"/>
                <a:cs typeface="微软雅黑" panose="020B0503020204020204" charset="-122"/>
              </a:rPr>
              <a:t>，</a:t>
            </a:r>
            <a:r>
              <a:rPr lang="en-US" altLang="zh-CN" b="1" dirty="0">
                <a:latin typeface="微软雅黑" panose="020B0503020204020204" charset="-122"/>
                <a:ea typeface="微软雅黑" panose="020B0503020204020204" charset="-122"/>
                <a:cs typeface="微软雅黑" panose="020B0503020204020204" charset="-122"/>
              </a:rPr>
              <a:t>IDEA</a:t>
            </a:r>
            <a:r>
              <a:rPr lang="zh-CN" altLang="en-US" b="1" dirty="0">
                <a:latin typeface="微软雅黑" panose="020B0503020204020204" charset="-122"/>
                <a:ea typeface="微软雅黑" panose="020B0503020204020204" charset="-122"/>
                <a:cs typeface="微软雅黑" panose="020B0503020204020204" charset="-122"/>
              </a:rPr>
              <a:t>环境）</a:t>
            </a:r>
          </a:p>
          <a:p>
            <a:r>
              <a:rPr lang="zh-CN" altLang="en-US" dirty="0">
                <a:effectLst/>
                <a:latin typeface="微软雅黑" panose="020B0503020204020204" charset="-122"/>
                <a:ea typeface="微软雅黑" panose="020B0503020204020204" charset="-122"/>
                <a:cs typeface="微软雅黑" panose="020B0503020204020204" charset="-122"/>
              </a:rPr>
              <a:t>  在 </a:t>
            </a:r>
            <a:r>
              <a:rPr lang="en-US" altLang="zh-CN" dirty="0">
                <a:effectLst/>
                <a:latin typeface="微软雅黑" panose="020B0503020204020204" charset="-122"/>
                <a:ea typeface="微软雅黑" panose="020B0503020204020204" charset="-122"/>
                <a:cs typeface="微软雅黑" panose="020B0503020204020204" charset="-122"/>
              </a:rPr>
              <a:t>IntelliJ IDEA </a:t>
            </a:r>
            <a:r>
              <a:rPr lang="zh-CN" altLang="en-US" dirty="0">
                <a:effectLst/>
                <a:latin typeface="微软雅黑" panose="020B0503020204020204" charset="-122"/>
                <a:ea typeface="微软雅黑" panose="020B0503020204020204" charset="-122"/>
                <a:cs typeface="微软雅黑" panose="020B0503020204020204" charset="-122"/>
              </a:rPr>
              <a:t>中，采用了静态代码分析工具</a:t>
            </a:r>
            <a:r>
              <a:rPr lang="en-US" altLang="zh-CN" dirty="0">
                <a:effectLst/>
                <a:latin typeface="微软雅黑" panose="020B0503020204020204" charset="-122"/>
                <a:ea typeface="微软雅黑" panose="020B0503020204020204" charset="-122"/>
                <a:cs typeface="微软雅黑" panose="020B0503020204020204" charset="-122"/>
              </a:rPr>
              <a:t>--Alibaba Java Coding Guidelines </a:t>
            </a:r>
            <a:r>
              <a:rPr lang="zh-CN" altLang="en-US" dirty="0">
                <a:effectLst/>
                <a:latin typeface="微软雅黑" panose="020B0503020204020204" charset="-122"/>
                <a:ea typeface="微软雅黑" panose="020B0503020204020204" charset="-122"/>
                <a:cs typeface="微软雅黑" panose="020B0503020204020204" charset="-122"/>
              </a:rPr>
              <a:t>插件来检查代码风格、命名规范和潜在的错误。</a:t>
            </a:r>
            <a:r>
              <a:rPr lang="en-US" altLang="zh-CN" dirty="0">
                <a:effectLst/>
                <a:latin typeface="微软雅黑" panose="020B0503020204020204" charset="-122"/>
                <a:ea typeface="微软雅黑" panose="020B0503020204020204" charset="-122"/>
                <a:cs typeface="微软雅黑" panose="020B0503020204020204" charset="-122"/>
              </a:rPr>
              <a:t>IDEA </a:t>
            </a:r>
            <a:r>
              <a:rPr lang="zh-CN" altLang="en-US" dirty="0">
                <a:effectLst/>
                <a:latin typeface="微软雅黑" panose="020B0503020204020204" charset="-122"/>
                <a:ea typeface="微软雅黑" panose="020B0503020204020204" charset="-122"/>
                <a:cs typeface="微软雅黑" panose="020B0503020204020204" charset="-122"/>
              </a:rPr>
              <a:t>内置的代码检查和重构工具还能帮助自动化地发现和修正代码中的常见问题。</a:t>
            </a:r>
          </a:p>
          <a:p>
            <a:r>
              <a:rPr lang="zh-CN" altLang="en-US" b="1" dirty="0">
                <a:latin typeface="微软雅黑" panose="020B0503020204020204" charset="-122"/>
                <a:ea typeface="微软雅黑" panose="020B0503020204020204" charset="-122"/>
                <a:cs typeface="微软雅黑" panose="020B0503020204020204" charset="-122"/>
              </a:rPr>
              <a:t>  前端（</a:t>
            </a:r>
            <a:r>
              <a:rPr lang="en-US" altLang="zh-CN" b="1" dirty="0" err="1">
                <a:latin typeface="微软雅黑" panose="020B0503020204020204" charset="-122"/>
                <a:ea typeface="微软雅黑" panose="020B0503020204020204" charset="-122"/>
                <a:cs typeface="微软雅黑" panose="020B0503020204020204" charset="-122"/>
              </a:rPr>
              <a:t>vue</a:t>
            </a:r>
            <a:r>
              <a:rPr lang="zh-CN" altLang="en-US" b="1" dirty="0">
                <a:latin typeface="微软雅黑" panose="020B0503020204020204" charset="-122"/>
                <a:ea typeface="微软雅黑" panose="020B0503020204020204" charset="-122"/>
                <a:cs typeface="微软雅黑" panose="020B0503020204020204" charset="-122"/>
              </a:rPr>
              <a:t>等，</a:t>
            </a:r>
            <a:r>
              <a:rPr lang="en-US" altLang="zh-CN" b="1" dirty="0" err="1">
                <a:latin typeface="微软雅黑" panose="020B0503020204020204" charset="-122"/>
                <a:ea typeface="微软雅黑" panose="020B0503020204020204" charset="-122"/>
                <a:cs typeface="微软雅黑" panose="020B0503020204020204" charset="-122"/>
              </a:rPr>
              <a:t>VScode</a:t>
            </a:r>
            <a:r>
              <a:rPr lang="zh-CN" altLang="en-US" b="1" dirty="0">
                <a:latin typeface="微软雅黑" panose="020B0503020204020204" charset="-122"/>
                <a:ea typeface="微软雅黑" panose="020B0503020204020204" charset="-122"/>
                <a:cs typeface="微软雅黑" panose="020B0503020204020204" charset="-122"/>
              </a:rPr>
              <a:t>环境）</a:t>
            </a:r>
          </a:p>
          <a:p>
            <a:r>
              <a:rPr lang="zh-CN" altLang="en-US" dirty="0">
                <a:effectLst/>
                <a:latin typeface="微软雅黑" panose="020B0503020204020204" charset="-122"/>
                <a:ea typeface="微软雅黑" panose="020B0503020204020204" charset="-122"/>
                <a:cs typeface="微软雅黑" panose="020B0503020204020204" charset="-122"/>
              </a:rPr>
              <a:t>  在前端开发中，</a:t>
            </a:r>
            <a:r>
              <a:rPr lang="en-US" altLang="zh-CN" dirty="0">
                <a:effectLst/>
                <a:latin typeface="微软雅黑" panose="020B0503020204020204" charset="-122"/>
                <a:ea typeface="微软雅黑" panose="020B0503020204020204" charset="-122"/>
                <a:cs typeface="微软雅黑" panose="020B0503020204020204" charset="-122"/>
              </a:rPr>
              <a:t>VS Code </a:t>
            </a:r>
            <a:r>
              <a:rPr lang="zh-CN" altLang="en-US" dirty="0">
                <a:effectLst/>
                <a:latin typeface="微软雅黑" panose="020B0503020204020204" charset="-122"/>
                <a:ea typeface="微软雅黑" panose="020B0503020204020204" charset="-122"/>
                <a:cs typeface="微软雅黑" panose="020B0503020204020204" charset="-122"/>
              </a:rPr>
              <a:t>可以集成多种插件用于代码质量评审。采用 </a:t>
            </a:r>
            <a:r>
              <a:rPr lang="en-US" altLang="zh-CN" dirty="0" err="1">
                <a:effectLst/>
                <a:latin typeface="微软雅黑" panose="020B0503020204020204" charset="-122"/>
                <a:ea typeface="微软雅黑" panose="020B0503020204020204" charset="-122"/>
                <a:cs typeface="微软雅黑" panose="020B0503020204020204" charset="-122"/>
              </a:rPr>
              <a:t>ESLint</a:t>
            </a:r>
            <a:r>
              <a:rPr lang="en-US" altLang="zh-CN" dirty="0">
                <a:effectLst/>
                <a:latin typeface="微软雅黑" panose="020B0503020204020204" charset="-122"/>
                <a:ea typeface="微软雅黑" panose="020B0503020204020204" charset="-122"/>
                <a:cs typeface="微软雅黑" panose="020B0503020204020204" charset="-122"/>
              </a:rPr>
              <a:t> </a:t>
            </a:r>
            <a:r>
              <a:rPr lang="zh-CN" altLang="en-US" dirty="0">
                <a:effectLst/>
                <a:latin typeface="微软雅黑" panose="020B0503020204020204" charset="-122"/>
                <a:ea typeface="微软雅黑" panose="020B0503020204020204" charset="-122"/>
                <a:cs typeface="微软雅黑" panose="020B0503020204020204" charset="-122"/>
              </a:rPr>
              <a:t>来检查 </a:t>
            </a:r>
            <a:r>
              <a:rPr lang="en-US" altLang="zh-CN" dirty="0">
                <a:effectLst/>
                <a:latin typeface="微软雅黑" panose="020B0503020204020204" charset="-122"/>
                <a:ea typeface="微软雅黑" panose="020B0503020204020204" charset="-122"/>
                <a:cs typeface="微软雅黑" panose="020B0503020204020204" charset="-122"/>
              </a:rPr>
              <a:t>JavaScript </a:t>
            </a:r>
            <a:r>
              <a:rPr lang="zh-CN" altLang="en-US" dirty="0">
                <a:effectLst/>
                <a:latin typeface="微软雅黑" panose="020B0503020204020204" charset="-122"/>
                <a:ea typeface="微软雅黑" panose="020B0503020204020204" charset="-122"/>
                <a:cs typeface="微软雅黑" panose="020B0503020204020204" charset="-122"/>
              </a:rPr>
              <a:t>和 </a:t>
            </a:r>
            <a:r>
              <a:rPr lang="en-US" altLang="zh-CN" dirty="0">
                <a:effectLst/>
                <a:latin typeface="微软雅黑" panose="020B0503020204020204" charset="-122"/>
                <a:ea typeface="微软雅黑" panose="020B0503020204020204" charset="-122"/>
                <a:cs typeface="微软雅黑" panose="020B0503020204020204" charset="-122"/>
              </a:rPr>
              <a:t>Vue.js </a:t>
            </a:r>
            <a:r>
              <a:rPr lang="zh-CN" altLang="en-US" dirty="0">
                <a:effectLst/>
                <a:latin typeface="微软雅黑" panose="020B0503020204020204" charset="-122"/>
                <a:ea typeface="微软雅黑" panose="020B0503020204020204" charset="-122"/>
                <a:cs typeface="微软雅黑" panose="020B0503020204020204" charset="-122"/>
              </a:rPr>
              <a:t>代码的格式和规范，结合 </a:t>
            </a:r>
            <a:r>
              <a:rPr lang="en-US" altLang="zh-CN" dirty="0">
                <a:effectLst/>
                <a:latin typeface="微软雅黑" panose="020B0503020204020204" charset="-122"/>
                <a:ea typeface="微软雅黑" panose="020B0503020204020204" charset="-122"/>
                <a:cs typeface="微软雅黑" panose="020B0503020204020204" charset="-122"/>
              </a:rPr>
              <a:t>Prettier </a:t>
            </a:r>
            <a:r>
              <a:rPr lang="zh-CN" altLang="en-US" dirty="0">
                <a:effectLst/>
                <a:latin typeface="微软雅黑" panose="020B0503020204020204" charset="-122"/>
                <a:ea typeface="微软雅黑" panose="020B0503020204020204" charset="-122"/>
                <a:cs typeface="微软雅黑" panose="020B0503020204020204" charset="-122"/>
              </a:rPr>
              <a:t>来确保代码格式一致。</a:t>
            </a:r>
          </a:p>
          <a:p>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512956" y="1088571"/>
            <a:ext cx="3014015" cy="646331"/>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rPr>
              <a:t>评审方式</a:t>
            </a:r>
            <a:endParaRPr lang="en-US" altLang="zh-CN" dirty="0">
              <a:latin typeface="微软雅黑" panose="020B0503020204020204" charset="-122"/>
              <a:ea typeface="微软雅黑" panose="020B0503020204020204" charset="-122"/>
            </a:endParaRPr>
          </a:p>
          <a:p>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3" name="标题 1"/>
          <p:cNvSpPr txBox="1"/>
          <p:nvPr/>
        </p:nvSpPr>
        <p:spPr>
          <a:xfrm>
            <a:off x="3268007" y="2158666"/>
            <a:ext cx="5940258" cy="2958765"/>
          </a:xfrm>
          <a:prstGeom prst="roundRect">
            <a:avLst>
              <a:gd name="adj" fmla="val 1239"/>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4" name="标题 1"/>
          <p:cNvSpPr txBox="1"/>
          <p:nvPr/>
        </p:nvSpPr>
        <p:spPr>
          <a:xfrm flipV="1">
            <a:off x="2879655" y="1787690"/>
            <a:ext cx="1965158" cy="751474"/>
          </a:xfrm>
          <a:custGeom>
            <a:avLst/>
            <a:gdLst>
              <a:gd name="connsiteX0" fmla="*/ 105613 w 1965158"/>
              <a:gd name="connsiteY0" fmla="*/ 751474 h 751474"/>
              <a:gd name="connsiteX1" fmla="*/ 1859545 w 1965158"/>
              <a:gd name="connsiteY1" fmla="*/ 751474 h 751474"/>
              <a:gd name="connsiteX2" fmla="*/ 1965158 w 1965158"/>
              <a:gd name="connsiteY2" fmla="*/ 645861 h 751474"/>
              <a:gd name="connsiteX3" fmla="*/ 1965158 w 1965158"/>
              <a:gd name="connsiteY3" fmla="*/ 223422 h 751474"/>
              <a:gd name="connsiteX4" fmla="*/ 1859545 w 1965158"/>
              <a:gd name="connsiteY4" fmla="*/ 117809 h 751474"/>
              <a:gd name="connsiteX5" fmla="*/ 451383 w 1965158"/>
              <a:gd name="connsiteY5" fmla="*/ 117809 h 751474"/>
              <a:gd name="connsiteX6" fmla="*/ 383054 w 1965158"/>
              <a:gd name="connsiteY6" fmla="*/ 0 h 751474"/>
              <a:gd name="connsiteX7" fmla="*/ 314725 w 1965158"/>
              <a:gd name="connsiteY7" fmla="*/ 117809 h 751474"/>
              <a:gd name="connsiteX8" fmla="*/ 105613 w 1965158"/>
              <a:gd name="connsiteY8" fmla="*/ 117809 h 751474"/>
              <a:gd name="connsiteX9" fmla="*/ 0 w 1965158"/>
              <a:gd name="connsiteY9" fmla="*/ 223422 h 751474"/>
              <a:gd name="connsiteX10" fmla="*/ 0 w 1965158"/>
              <a:gd name="connsiteY10" fmla="*/ 645861 h 751474"/>
              <a:gd name="connsiteX11" fmla="*/ 105613 w 1965158"/>
              <a:gd name="connsiteY11" fmla="*/ 751474 h 751474"/>
            </a:gdLst>
            <a:ahLst/>
            <a:cxnLst/>
            <a:rect l="l" t="t" r="r" b="b"/>
            <a:pathLst>
              <a:path w="1965158" h="751474">
                <a:moveTo>
                  <a:pt x="105613" y="751474"/>
                </a:moveTo>
                <a:lnTo>
                  <a:pt x="1859545" y="751474"/>
                </a:lnTo>
                <a:cubicBezTo>
                  <a:pt x="1917873" y="751474"/>
                  <a:pt x="1965158" y="704189"/>
                  <a:pt x="1965158" y="645861"/>
                </a:cubicBezTo>
                <a:lnTo>
                  <a:pt x="1965158" y="223422"/>
                </a:lnTo>
                <a:cubicBezTo>
                  <a:pt x="1965158" y="165094"/>
                  <a:pt x="1917873" y="117809"/>
                  <a:pt x="1859545" y="117809"/>
                </a:cubicBezTo>
                <a:lnTo>
                  <a:pt x="451383" y="117809"/>
                </a:lnTo>
                <a:lnTo>
                  <a:pt x="383054" y="0"/>
                </a:lnTo>
                <a:lnTo>
                  <a:pt x="314725" y="117809"/>
                </a:lnTo>
                <a:lnTo>
                  <a:pt x="105613" y="117809"/>
                </a:lnTo>
                <a:cubicBezTo>
                  <a:pt x="47285" y="117809"/>
                  <a:pt x="0" y="165094"/>
                  <a:pt x="0" y="223422"/>
                </a:cubicBezTo>
                <a:lnTo>
                  <a:pt x="0" y="645861"/>
                </a:lnTo>
                <a:cubicBezTo>
                  <a:pt x="0" y="704189"/>
                  <a:pt x="47285" y="751474"/>
                  <a:pt x="105613" y="751474"/>
                </a:cubicBezTo>
                <a:close/>
              </a:path>
            </a:pathLst>
          </a:custGeom>
          <a:solidFill>
            <a:schemeClr val="accent1"/>
          </a:solidFill>
          <a:ln cap="sq">
            <a:noFill/>
            <a:prstDash val="solid"/>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6" name="标题 1"/>
          <p:cNvSpPr txBox="1"/>
          <p:nvPr/>
        </p:nvSpPr>
        <p:spPr>
          <a:xfrm>
            <a:off x="8642415" y="4415589"/>
            <a:ext cx="657230" cy="529390"/>
          </a:xfrm>
          <a:prstGeom prst="rect">
            <a:avLst/>
          </a:prstGeom>
          <a:noFill/>
          <a:ln>
            <a:noFill/>
          </a:ln>
        </p:spPr>
        <p:txBody>
          <a:bodyPr vert="horz" wrap="square" lIns="0" tIns="0" rIns="0" bIns="0" rtlCol="0" anchor="t"/>
          <a:lstStyle/>
          <a:p>
            <a:pPr algn="ctr"/>
            <a:r>
              <a:rPr kumimoji="1" lang="en-US" altLang="zh-CN" sz="6000">
                <a:ln w="12700">
                  <a:solidFill>
                    <a:srgbClr val="0068BF">
                      <a:alpha val="100000"/>
                    </a:srgbClr>
                  </a:solidFill>
                </a:ln>
                <a:solidFill>
                  <a:srgbClr val="FFFFFF">
                    <a:alpha val="100000"/>
                  </a:srgbClr>
                </a:solidFill>
                <a:latin typeface="微软雅黑" panose="020B0503020204020204" charset="-122"/>
                <a:ea typeface="微软雅黑" panose="020B0503020204020204" charset="-122"/>
                <a:cs typeface="Source Han Sans" panose="020B0500000000000000" charset="-122"/>
              </a:rPr>
              <a:t>”</a:t>
            </a:r>
          </a:p>
        </p:txBody>
      </p:sp>
      <p:sp>
        <p:nvSpPr>
          <p:cNvPr id="7" name="标题 1"/>
          <p:cNvSpPr txBox="1"/>
          <p:nvPr/>
        </p:nvSpPr>
        <p:spPr>
          <a:xfrm>
            <a:off x="3048337" y="1787691"/>
            <a:ext cx="1627794" cy="633665"/>
          </a:xfrm>
          <a:prstGeom prst="rect">
            <a:avLst/>
          </a:prstGeom>
          <a:noFill/>
          <a:ln cap="sq">
            <a:noFill/>
          </a:ln>
        </p:spPr>
        <p:txBody>
          <a:bodyPr vert="horz" wrap="square" lIns="0" tIns="0" rIns="0" bIns="0" rtlCol="0" anchor="ctr"/>
          <a:lstStyle/>
          <a:p>
            <a:pPr algn="ctr"/>
            <a:r>
              <a:rPr kumimoji="1" lang="en-US" altLang="zh-CN" sz="2800" dirty="0">
                <a:ln w="12700">
                  <a:noFill/>
                </a:ln>
                <a:solidFill>
                  <a:srgbClr val="FFFFFF">
                    <a:alpha val="100000"/>
                  </a:srgbClr>
                </a:solidFill>
                <a:latin typeface="微软雅黑" panose="020B0503020204020204" charset="-122"/>
                <a:ea typeface="微软雅黑" panose="020B0503020204020204" charset="-122"/>
                <a:cs typeface="OPPOSans B" panose="00020600040101010101" charset="-122"/>
              </a:rPr>
              <a:t>01</a:t>
            </a:r>
          </a:p>
        </p:txBody>
      </p:sp>
      <p:sp>
        <p:nvSpPr>
          <p:cNvPr id="8"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zh-CN" altLang="en-US" sz="2800" dirty="0">
                <a:ln w="12700">
                  <a:noFill/>
                </a:ln>
                <a:solidFill>
                  <a:srgbClr val="262626">
                    <a:alpha val="100000"/>
                  </a:srgbClr>
                </a:solidFill>
                <a:latin typeface="微软雅黑" panose="020B0503020204020204" charset="-122"/>
                <a:ea typeface="微软雅黑" panose="020B0503020204020204" charset="-122"/>
              </a:rPr>
              <a:t>对原项目进行分析</a:t>
            </a:r>
          </a:p>
        </p:txBody>
      </p:sp>
      <p:sp>
        <p:nvSpPr>
          <p:cNvPr id="9" name="标题 1"/>
          <p:cNvSpPr txBox="1"/>
          <p:nvPr/>
        </p:nvSpPr>
        <p:spPr>
          <a:xfrm rot="2700000">
            <a:off x="256421" y="473520"/>
            <a:ext cx="459926" cy="459926"/>
          </a:xfrm>
          <a:custGeom>
            <a:avLst/>
            <a:gdLst>
              <a:gd name="connsiteX0" fmla="*/ 31025 w 887753"/>
              <a:gd name="connsiteY0" fmla="*/ 31025 h 887753"/>
              <a:gd name="connsiteX1" fmla="*/ 105925 w 887753"/>
              <a:gd name="connsiteY1" fmla="*/ 0 h 887753"/>
              <a:gd name="connsiteX2" fmla="*/ 529615 w 887753"/>
              <a:gd name="connsiteY2" fmla="*/ 0 h 887753"/>
              <a:gd name="connsiteX3" fmla="*/ 635540 w 887753"/>
              <a:gd name="connsiteY3" fmla="*/ 105925 h 887753"/>
              <a:gd name="connsiteX4" fmla="*/ 635540 w 887753"/>
              <a:gd name="connsiteY4" fmla="*/ 252212 h 887753"/>
              <a:gd name="connsiteX5" fmla="*/ 781827 w 887753"/>
              <a:gd name="connsiteY5" fmla="*/ 252212 h 887753"/>
              <a:gd name="connsiteX6" fmla="*/ 887753 w 887753"/>
              <a:gd name="connsiteY6" fmla="*/ 358137 h 887753"/>
              <a:gd name="connsiteX7" fmla="*/ 887753 w 887753"/>
              <a:gd name="connsiteY7" fmla="*/ 781827 h 887753"/>
              <a:gd name="connsiteX8" fmla="*/ 781827 w 887753"/>
              <a:gd name="connsiteY8" fmla="*/ 887753 h 887753"/>
              <a:gd name="connsiteX9" fmla="*/ 358137 w 887753"/>
              <a:gd name="connsiteY9" fmla="*/ 887753 h 887753"/>
              <a:gd name="connsiteX10" fmla="*/ 252212 w 887753"/>
              <a:gd name="connsiteY10" fmla="*/ 781827 h 887753"/>
              <a:gd name="connsiteX11" fmla="*/ 252212 w 887753"/>
              <a:gd name="connsiteY11" fmla="*/ 635540 h 887753"/>
              <a:gd name="connsiteX12" fmla="*/ 105925 w 887753"/>
              <a:gd name="connsiteY12" fmla="*/ 635540 h 887753"/>
              <a:gd name="connsiteX13" fmla="*/ 0 w 887753"/>
              <a:gd name="connsiteY13" fmla="*/ 529615 h 887753"/>
              <a:gd name="connsiteX14" fmla="*/ 0 w 887753"/>
              <a:gd name="connsiteY14" fmla="*/ 105925 h 887753"/>
              <a:gd name="connsiteX15" fmla="*/ 31025 w 887753"/>
              <a:gd name="connsiteY15" fmla="*/ 31025 h 887753"/>
            </a:gdLst>
            <a:ahLst/>
            <a:cxnLst/>
            <a:rect l="l" t="t" r="r" b="b"/>
            <a:pathLst>
              <a:path w="887753" h="887753">
                <a:moveTo>
                  <a:pt x="31025" y="31025"/>
                </a:moveTo>
                <a:cubicBezTo>
                  <a:pt x="50193" y="11856"/>
                  <a:pt x="76675" y="0"/>
                  <a:pt x="105925" y="0"/>
                </a:cubicBezTo>
                <a:lnTo>
                  <a:pt x="529615" y="0"/>
                </a:lnTo>
                <a:cubicBezTo>
                  <a:pt x="588116" y="0"/>
                  <a:pt x="635540" y="47424"/>
                  <a:pt x="635540" y="105925"/>
                </a:cubicBezTo>
                <a:lnTo>
                  <a:pt x="635540" y="252212"/>
                </a:lnTo>
                <a:lnTo>
                  <a:pt x="781827" y="252212"/>
                </a:lnTo>
                <a:cubicBezTo>
                  <a:pt x="840328" y="252212"/>
                  <a:pt x="887753" y="299636"/>
                  <a:pt x="887753" y="358137"/>
                </a:cubicBezTo>
                <a:lnTo>
                  <a:pt x="887753" y="781827"/>
                </a:lnTo>
                <a:cubicBezTo>
                  <a:pt x="887753" y="840328"/>
                  <a:pt x="840328" y="887753"/>
                  <a:pt x="781827" y="887753"/>
                </a:cubicBezTo>
                <a:lnTo>
                  <a:pt x="358137" y="887753"/>
                </a:lnTo>
                <a:cubicBezTo>
                  <a:pt x="299636" y="887753"/>
                  <a:pt x="252212" y="840328"/>
                  <a:pt x="252212" y="781827"/>
                </a:cubicBezTo>
                <a:lnTo>
                  <a:pt x="252212" y="635540"/>
                </a:lnTo>
                <a:lnTo>
                  <a:pt x="105925" y="635540"/>
                </a:lnTo>
                <a:cubicBezTo>
                  <a:pt x="47424" y="635540"/>
                  <a:pt x="0" y="588116"/>
                  <a:pt x="0" y="529615"/>
                </a:cubicBezTo>
                <a:lnTo>
                  <a:pt x="0" y="105925"/>
                </a:lnTo>
                <a:cubicBezTo>
                  <a:pt x="0" y="76675"/>
                  <a:pt x="11856" y="50193"/>
                  <a:pt x="31025" y="3102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1" name="文本框 10"/>
          <p:cNvSpPr txBox="1"/>
          <p:nvPr/>
        </p:nvSpPr>
        <p:spPr>
          <a:xfrm>
            <a:off x="3405930" y="2659310"/>
            <a:ext cx="5670958" cy="2031325"/>
          </a:xfrm>
          <a:prstGeom prst="rect">
            <a:avLst/>
          </a:prstGeom>
          <a:noFill/>
        </p:spPr>
        <p:txBody>
          <a:bodyPr wrap="square" rtlCol="0">
            <a:spAutoFit/>
          </a:bodyPr>
          <a:lstStyle/>
          <a:p>
            <a:r>
              <a:rPr lang="en-US" altLang="zh-CN" dirty="0">
                <a:latin typeface="微软雅黑" panose="020B0503020204020204" charset="-122"/>
                <a:ea typeface="微软雅黑" panose="020B0503020204020204" charset="-122"/>
                <a:cs typeface="微软雅黑" panose="020B0503020204020204" charset="-122"/>
              </a:rPr>
              <a:t>1</a:t>
            </a:r>
            <a:r>
              <a:rPr lang="zh-CN" altLang="en-US" dirty="0">
                <a:latin typeface="微软雅黑" panose="020B0503020204020204" charset="-122"/>
                <a:ea typeface="微软雅黑" panose="020B0503020204020204" charset="-122"/>
                <a:cs typeface="微软雅黑" panose="020B0503020204020204" charset="-122"/>
              </a:rPr>
              <a:t>、没有注册功能</a:t>
            </a:r>
            <a:endParaRPr lang="en-US" altLang="zh-CN"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2</a:t>
            </a:r>
            <a:r>
              <a:rPr lang="zh-CN" altLang="en-US" dirty="0">
                <a:latin typeface="微软雅黑" panose="020B0503020204020204" charset="-122"/>
                <a:ea typeface="微软雅黑" panose="020B0503020204020204" charset="-122"/>
                <a:cs typeface="微软雅黑" panose="020B0503020204020204" charset="-122"/>
              </a:rPr>
              <a:t>、登录采用二维码登录，对于</a:t>
            </a:r>
            <a:r>
              <a:rPr lang="en-US" altLang="zh-CN" dirty="0">
                <a:latin typeface="微软雅黑" panose="020B0503020204020204" charset="-122"/>
                <a:ea typeface="微软雅黑" panose="020B0503020204020204" charset="-122"/>
                <a:cs typeface="微软雅黑" panose="020B0503020204020204" charset="-122"/>
              </a:rPr>
              <a:t>PC</a:t>
            </a:r>
            <a:r>
              <a:rPr lang="zh-CN" altLang="en-US" dirty="0">
                <a:latin typeface="微软雅黑" panose="020B0503020204020204" charset="-122"/>
                <a:ea typeface="微软雅黑" panose="020B0503020204020204" charset="-122"/>
                <a:cs typeface="微软雅黑" panose="020B0503020204020204" charset="-122"/>
              </a:rPr>
              <a:t>用户不友好</a:t>
            </a:r>
            <a:endParaRPr lang="en-US" altLang="zh-CN"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3</a:t>
            </a:r>
            <a:r>
              <a:rPr lang="zh-CN" altLang="en-US" dirty="0">
                <a:latin typeface="微软雅黑" panose="020B0503020204020204" charset="-122"/>
                <a:ea typeface="微软雅黑" panose="020B0503020204020204" charset="-122"/>
                <a:cs typeface="微软雅黑" panose="020B0503020204020204" charset="-122"/>
              </a:rPr>
              <a:t>、推荐的</a:t>
            </a:r>
            <a:r>
              <a:rPr lang="en-US" altLang="zh-CN" dirty="0">
                <a:latin typeface="微软雅黑" panose="020B0503020204020204" charset="-122"/>
                <a:ea typeface="微软雅黑" panose="020B0503020204020204" charset="-122"/>
                <a:cs typeface="微软雅黑" panose="020B0503020204020204" charset="-122"/>
              </a:rPr>
              <a:t>MV</a:t>
            </a:r>
            <a:r>
              <a:rPr lang="zh-CN" altLang="en-US" dirty="0">
                <a:latin typeface="微软雅黑" panose="020B0503020204020204" charset="-122"/>
                <a:ea typeface="微软雅黑" panose="020B0503020204020204" charset="-122"/>
                <a:cs typeface="微软雅黑" panose="020B0503020204020204" charset="-122"/>
              </a:rPr>
              <a:t>播放功能出现只能播放第一个视频的问题</a:t>
            </a:r>
            <a:endParaRPr lang="en-US" altLang="zh-CN"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4</a:t>
            </a:r>
            <a:r>
              <a:rPr lang="zh-CN" altLang="en-US" dirty="0">
                <a:latin typeface="微软雅黑" panose="020B0503020204020204" charset="-122"/>
                <a:ea typeface="微软雅黑" panose="020B0503020204020204" charset="-122"/>
                <a:cs typeface="微软雅黑" panose="020B0503020204020204" charset="-122"/>
              </a:rPr>
              <a:t>、首页不美观</a:t>
            </a:r>
            <a:endParaRPr lang="en-US" altLang="zh-CN"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5</a:t>
            </a:r>
            <a:r>
              <a:rPr lang="zh-CN" altLang="en-US" dirty="0">
                <a:latin typeface="微软雅黑" panose="020B0503020204020204" charset="-122"/>
                <a:ea typeface="微软雅黑" panose="020B0503020204020204" charset="-122"/>
                <a:cs typeface="微软雅黑" panose="020B0503020204020204" charset="-122"/>
              </a:rPr>
              <a:t>、无法提交歌曲的评论</a:t>
            </a:r>
            <a:endParaRPr lang="en-US" altLang="zh-CN"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6</a:t>
            </a:r>
            <a:r>
              <a:rPr lang="zh-CN" altLang="en-US" dirty="0">
                <a:latin typeface="微软雅黑" panose="020B0503020204020204" charset="-122"/>
                <a:ea typeface="微软雅黑" panose="020B0503020204020204" charset="-122"/>
                <a:cs typeface="微软雅黑" panose="020B0503020204020204" charset="-122"/>
              </a:rPr>
              <a:t>、不能收藏用户喜欢的歌曲</a:t>
            </a:r>
            <a:endParaRPr lang="en-US" altLang="zh-CN" dirty="0">
              <a:latin typeface="微软雅黑" panose="020B0503020204020204" charset="-122"/>
              <a:ea typeface="微软雅黑" panose="020B0503020204020204" charset="-122"/>
              <a:cs typeface="微软雅黑" panose="020B0503020204020204" charset="-122"/>
            </a:endParaRPr>
          </a:p>
          <a:p>
            <a:r>
              <a:rPr lang="en-US" altLang="zh-CN" dirty="0">
                <a:latin typeface="微软雅黑" panose="020B0503020204020204" charset="-122"/>
                <a:ea typeface="微软雅黑" panose="020B0503020204020204" charset="-122"/>
                <a:cs typeface="微软雅黑" panose="020B0503020204020204" charset="-122"/>
              </a:rPr>
              <a:t>7</a:t>
            </a:r>
            <a:r>
              <a:rPr lang="zh-CN" altLang="en-US" dirty="0">
                <a:latin typeface="微软雅黑" panose="020B0503020204020204" charset="-122"/>
                <a:ea typeface="微软雅黑" panose="020B0503020204020204" charset="-122"/>
                <a:cs typeface="微软雅黑" panose="020B0503020204020204" charset="-122"/>
              </a:rPr>
              <a:t>、不能为用户个性化推荐歌曲</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形用户界面, 文本, 应用程序&#10;&#10;描述已自动生成"/>
          <p:cNvPicPr>
            <a:picLocks noChangeAspect="1"/>
          </p:cNvPicPr>
          <p:nvPr>
            <p:custDataLst>
              <p:tags r:id="rId2"/>
            </p:custDataLst>
          </p:nvPr>
        </p:nvPicPr>
        <p:blipFill>
          <a:blip r:embed="rId8"/>
          <a:stretch>
            <a:fillRect/>
          </a:stretch>
        </p:blipFill>
        <p:spPr>
          <a:xfrm>
            <a:off x="-37" y="0"/>
            <a:ext cx="12192075" cy="6858000"/>
          </a:xfrm>
          <a:prstGeom prst="rect">
            <a:avLst/>
          </a:prstGeom>
        </p:spPr>
      </p:pic>
      <p:sp>
        <p:nvSpPr>
          <p:cNvPr id="29" name="文本框 28"/>
          <p:cNvSpPr txBox="1"/>
          <p:nvPr>
            <p:custDataLst>
              <p:tags r:id="rId3"/>
            </p:custDataLst>
          </p:nvPr>
        </p:nvSpPr>
        <p:spPr>
          <a:xfrm>
            <a:off x="1195979" y="97666"/>
            <a:ext cx="2316480" cy="521970"/>
          </a:xfrm>
          <a:prstGeom prst="rect">
            <a:avLst/>
          </a:prstGeom>
          <a:noFill/>
        </p:spPr>
        <p:txBody>
          <a:bodyPr wrap="none" rtlCol="0">
            <a:spAutoFit/>
          </a:bodyPr>
          <a:lstStyle/>
          <a:p>
            <a:pPr algn="l"/>
            <a:r>
              <a:rPr kumimoji="1" lang="zh-CN" altLang="en-US" sz="2800" dirty="0">
                <a:solidFill>
                  <a:schemeClr val="lt1">
                    <a:lumMod val="50000"/>
                  </a:schemeClr>
                </a:solidFill>
                <a:latin typeface="汉仪粗简黑简" panose="00020600040101010101" charset="-122"/>
                <a:ea typeface="汉仪粗简黑简" panose="00020600040101010101" charset="-122"/>
                <a:cs typeface="+mn-ea"/>
                <a:sym typeface="+mn-lt"/>
              </a:rPr>
              <a:t>软件开发过程</a:t>
            </a:r>
          </a:p>
        </p:txBody>
      </p:sp>
      <p:sp>
        <p:nvSpPr>
          <p:cNvPr id="3" name="文本框 2"/>
          <p:cNvSpPr txBox="1"/>
          <p:nvPr>
            <p:custDataLst>
              <p:tags r:id="rId4"/>
            </p:custDataLst>
          </p:nvPr>
        </p:nvSpPr>
        <p:spPr>
          <a:xfrm>
            <a:off x="6816090" y="2564765"/>
            <a:ext cx="5080000" cy="2254885"/>
          </a:xfrm>
          <a:prstGeom prst="rect">
            <a:avLst/>
          </a:prstGeom>
        </p:spPr>
        <p:txBody>
          <a:bodyPr>
            <a:noAutofit/>
          </a:bodyPr>
          <a:lstStyle/>
          <a:p>
            <a:r>
              <a:rPr lang="zh-CN" altLang="en-US" sz="2000" dirty="0">
                <a:solidFill>
                  <a:schemeClr val="dk1"/>
                </a:solidFill>
                <a:latin typeface="汉仪粗简黑简" panose="00020600040101010101" charset="-122"/>
                <a:ea typeface="汉仪粗简黑简" panose="00020600040101010101" charset="-122"/>
                <a:cs typeface="汉仪粗简黑简" panose="00020600040101010101" charset="-122"/>
              </a:rPr>
              <a:t>起止时间：</a:t>
            </a:r>
            <a:r>
              <a:rPr lang="en-US" altLang="zh-CN" sz="2000" dirty="0">
                <a:solidFill>
                  <a:schemeClr val="dk1"/>
                </a:solidFill>
                <a:latin typeface="汉仪粗简黑简" panose="00020600040101010101" charset="-122"/>
                <a:ea typeface="汉仪粗简黑简" panose="00020600040101010101" charset="-122"/>
                <a:cs typeface="汉仪粗简黑简" panose="00020600040101010101" charset="-122"/>
              </a:rPr>
              <a:t>2024.10.10-2024.10.29</a:t>
            </a:r>
          </a:p>
          <a:p>
            <a:r>
              <a:rPr lang="zh-CN" altLang="en-US" sz="2000" dirty="0">
                <a:solidFill>
                  <a:schemeClr val="dk1"/>
                </a:solidFill>
                <a:latin typeface="汉仪粗简黑简" panose="00020600040101010101" charset="-122"/>
                <a:ea typeface="汉仪粗简黑简" panose="00020600040101010101" charset="-122"/>
                <a:cs typeface="汉仪粗简黑简" panose="00020600040101010101" charset="-122"/>
              </a:rPr>
              <a:t>总任务数：</a:t>
            </a:r>
            <a:r>
              <a:rPr lang="en-US" altLang="zh-CN" sz="2000" dirty="0">
                <a:solidFill>
                  <a:schemeClr val="dk1"/>
                </a:solidFill>
                <a:latin typeface="汉仪粗简黑简" panose="00020600040101010101" charset="-122"/>
                <a:ea typeface="汉仪粗简黑简" panose="00020600040101010101" charset="-122"/>
                <a:cs typeface="汉仪粗简黑简" panose="00020600040101010101" charset="-122"/>
              </a:rPr>
              <a:t>7</a:t>
            </a:r>
          </a:p>
          <a:p>
            <a:r>
              <a:rPr lang="zh-CN" altLang="en-US" sz="2000" dirty="0">
                <a:solidFill>
                  <a:schemeClr val="dk1"/>
                </a:solidFill>
                <a:latin typeface="汉仪粗简黑简" panose="00020600040101010101" charset="-122"/>
                <a:ea typeface="汉仪粗简黑简" panose="00020600040101010101" charset="-122"/>
                <a:cs typeface="汉仪粗简黑简" panose="00020600040101010101" charset="-122"/>
              </a:rPr>
              <a:t>已完成任务数：</a:t>
            </a:r>
            <a:r>
              <a:rPr lang="en-US" altLang="zh-CN" sz="2000" dirty="0">
                <a:solidFill>
                  <a:schemeClr val="dk1"/>
                </a:solidFill>
                <a:latin typeface="汉仪粗简黑简" panose="00020600040101010101" charset="-122"/>
                <a:ea typeface="汉仪粗简黑简" panose="00020600040101010101" charset="-122"/>
                <a:cs typeface="汉仪粗简黑简" panose="00020600040101010101" charset="-122"/>
              </a:rPr>
              <a:t>7</a:t>
            </a:r>
          </a:p>
          <a:p>
            <a:r>
              <a:rPr lang="zh-CN" altLang="en-US" sz="2000" dirty="0">
                <a:solidFill>
                  <a:schemeClr val="dk1"/>
                </a:solidFill>
                <a:latin typeface="汉仪粗简黑简" panose="00020600040101010101" charset="-122"/>
                <a:ea typeface="汉仪粗简黑简" panose="00020600040101010101" charset="-122"/>
                <a:cs typeface="汉仪粗简黑简" panose="00020600040101010101" charset="-122"/>
              </a:rPr>
              <a:t>预计工时：</a:t>
            </a:r>
            <a:r>
              <a:rPr lang="en-US" altLang="zh-CN" sz="2000" dirty="0">
                <a:solidFill>
                  <a:schemeClr val="dk1"/>
                </a:solidFill>
                <a:latin typeface="汉仪粗简黑简" panose="00020600040101010101" charset="-122"/>
                <a:ea typeface="汉仪粗简黑简" panose="00020600040101010101" charset="-122"/>
                <a:cs typeface="汉仪粗简黑简" panose="00020600040101010101" charset="-122"/>
              </a:rPr>
              <a:t>150</a:t>
            </a:r>
            <a:r>
              <a:rPr lang="zh-CN" altLang="en-US" sz="2000" dirty="0">
                <a:solidFill>
                  <a:schemeClr val="dk1"/>
                </a:solidFill>
                <a:latin typeface="汉仪粗简黑简" panose="00020600040101010101" charset="-122"/>
                <a:ea typeface="汉仪粗简黑简" panose="00020600040101010101" charset="-122"/>
                <a:cs typeface="汉仪粗简黑简" panose="00020600040101010101" charset="-122"/>
              </a:rPr>
              <a:t>工时</a:t>
            </a:r>
          </a:p>
          <a:p>
            <a:r>
              <a:rPr lang="zh-CN" altLang="en-US" sz="2000" dirty="0">
                <a:solidFill>
                  <a:schemeClr val="dk1"/>
                </a:solidFill>
                <a:latin typeface="汉仪粗简黑简" panose="00020600040101010101" charset="-122"/>
                <a:ea typeface="汉仪粗简黑简" panose="00020600040101010101" charset="-122"/>
                <a:cs typeface="汉仪粗简黑简" panose="00020600040101010101" charset="-122"/>
              </a:rPr>
              <a:t>实际消耗工时：</a:t>
            </a:r>
            <a:r>
              <a:rPr lang="en-US" altLang="zh-CN" sz="2000" dirty="0">
                <a:solidFill>
                  <a:schemeClr val="dk1"/>
                </a:solidFill>
                <a:latin typeface="汉仪粗简黑简" panose="00020600040101010101" charset="-122"/>
                <a:ea typeface="汉仪粗简黑简" panose="00020600040101010101" charset="-122"/>
                <a:cs typeface="汉仪粗简黑简" panose="00020600040101010101" charset="-122"/>
              </a:rPr>
              <a:t>160</a:t>
            </a:r>
            <a:r>
              <a:rPr lang="zh-CN" altLang="en-US" sz="2000" dirty="0">
                <a:solidFill>
                  <a:schemeClr val="dk1"/>
                </a:solidFill>
                <a:latin typeface="汉仪粗简黑简" panose="00020600040101010101" charset="-122"/>
                <a:ea typeface="汉仪粗简黑简" panose="00020600040101010101" charset="-122"/>
                <a:cs typeface="汉仪粗简黑简" panose="00020600040101010101" charset="-122"/>
              </a:rPr>
              <a:t>工时</a:t>
            </a:r>
          </a:p>
        </p:txBody>
      </p:sp>
      <p:graphicFrame>
        <p:nvGraphicFramePr>
          <p:cNvPr id="5" name="表格 4"/>
          <p:cNvGraphicFramePr/>
          <p:nvPr>
            <p:custDataLst>
              <p:tags r:id="rId5"/>
            </p:custDataLst>
            <p:extLst>
              <p:ext uri="{D42A27DB-BD31-4B8C-83A1-F6EECF244321}">
                <p14:modId xmlns:p14="http://schemas.microsoft.com/office/powerpoint/2010/main" val="1115616204"/>
              </p:ext>
            </p:extLst>
          </p:nvPr>
        </p:nvGraphicFramePr>
        <p:xfrm>
          <a:off x="354965" y="930910"/>
          <a:ext cx="6088380" cy="4533900"/>
        </p:xfrm>
        <a:graphic>
          <a:graphicData uri="http://schemas.openxmlformats.org/drawingml/2006/table">
            <a:tbl>
              <a:tblPr/>
              <a:tblGrid>
                <a:gridCol w="1119505">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1365250">
                  <a:extLst>
                    <a:ext uri="{9D8B030D-6E8A-4147-A177-3AD203B41FA5}">
                      <a16:colId xmlns:a16="http://schemas.microsoft.com/office/drawing/2014/main" val="20002"/>
                    </a:ext>
                  </a:extLst>
                </a:gridCol>
                <a:gridCol w="1365885">
                  <a:extLst>
                    <a:ext uri="{9D8B030D-6E8A-4147-A177-3AD203B41FA5}">
                      <a16:colId xmlns:a16="http://schemas.microsoft.com/office/drawing/2014/main" val="20003"/>
                    </a:ext>
                  </a:extLst>
                </a:gridCol>
                <a:gridCol w="1242060">
                  <a:extLst>
                    <a:ext uri="{9D8B030D-6E8A-4147-A177-3AD203B41FA5}">
                      <a16:colId xmlns:a16="http://schemas.microsoft.com/office/drawing/2014/main" val="20004"/>
                    </a:ext>
                  </a:extLst>
                </a:gridCol>
              </a:tblGrid>
              <a:tr h="311150">
                <a:tc gridSpan="5">
                  <a:txBody>
                    <a:bodyPr/>
                    <a:lstStyle/>
                    <a:p>
                      <a:pPr algn="ctr" fontAlgn="t"/>
                      <a:r>
                        <a:rPr lang="zh-CN" altLang="en-US" sz="1100">
                          <a:latin typeface="汉仪粗简黑简" panose="00020600040101010101" charset="-122"/>
                          <a:ea typeface="汉仪粗简黑简" panose="00020600040101010101" charset="-122"/>
                          <a:cs typeface="汉仪粗简黑简" panose="00020600040101010101" charset="-122"/>
                        </a:rPr>
                        <a:t>开发方案设计一期：</a:t>
                      </a:r>
                      <a:r>
                        <a:rPr lang="en-US" altLang="zh-CN" sz="1100">
                          <a:latin typeface="汉仪粗简黑简" panose="00020600040101010101" charset="-122"/>
                          <a:ea typeface="汉仪粗简黑简" panose="00020600040101010101" charset="-122"/>
                          <a:cs typeface="汉仪粗简黑简" panose="00020600040101010101" charset="-122"/>
                        </a:rPr>
                        <a:t>10.10-10.17 </a:t>
                      </a:r>
                      <a:r>
                        <a:rPr lang="zh-CN" altLang="en-US" sz="1100">
                          <a:latin typeface="汉仪粗简黑简" panose="00020600040101010101" charset="-122"/>
                          <a:ea typeface="汉仪粗简黑简" panose="00020600040101010101" charset="-122"/>
                          <a:cs typeface="汉仪粗简黑简" panose="00020600040101010101" charset="-122"/>
                        </a:rPr>
                        <a:t>，二期：</a:t>
                      </a:r>
                      <a:r>
                        <a:rPr lang="en-US" altLang="zh-CN" sz="1100">
                          <a:latin typeface="汉仪粗简黑简" panose="00020600040101010101" charset="-122"/>
                          <a:ea typeface="汉仪粗简黑简" panose="00020600040101010101" charset="-122"/>
                          <a:cs typeface="汉仪粗简黑简" panose="00020600040101010101" charset="-122"/>
                        </a:rPr>
                        <a:t>10.18-10.24 </a:t>
                      </a:r>
                      <a:r>
                        <a:rPr lang="zh-CN" altLang="en-US" sz="1100">
                          <a:latin typeface="汉仪粗简黑简" panose="00020600040101010101" charset="-122"/>
                          <a:ea typeface="汉仪粗简黑简" panose="00020600040101010101" charset="-122"/>
                          <a:cs typeface="汉仪粗简黑简" panose="00020600040101010101" charset="-122"/>
                        </a:rPr>
                        <a:t>，三期：</a:t>
                      </a:r>
                      <a:r>
                        <a:rPr lang="en-US" altLang="zh-CN" sz="1100">
                          <a:latin typeface="汉仪粗简黑简" panose="00020600040101010101" charset="-122"/>
                          <a:ea typeface="汉仪粗简黑简" panose="00020600040101010101" charset="-122"/>
                          <a:cs typeface="汉仪粗简黑简" panose="00020600040101010101" charset="-122"/>
                        </a:rPr>
                        <a:t>10.24-10.29</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hMerge="1">
                  <a:txBody>
                    <a:bodyPr/>
                    <a:lstStyle/>
                    <a:p>
                      <a:endParaRPr lang="zh-CN"/>
                    </a:p>
                  </a:txBody>
                  <a:tcP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tcPr>
                </a:tc>
                <a:tc hMerge="1">
                  <a:txBody>
                    <a:bodyPr/>
                    <a:lstStyle/>
                    <a:p>
                      <a:endParaRPr lang="zh-CN"/>
                    </a:p>
                  </a:txBody>
                  <a:tcP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tcPr>
                </a:tc>
                <a:tc hMerge="1">
                  <a:txBody>
                    <a:bodyPr/>
                    <a:lstStyle/>
                    <a:p>
                      <a:endParaRPr lang="zh-CN"/>
                    </a:p>
                  </a:txBody>
                  <a:tcP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tcPr>
                </a:tc>
                <a:tc hMerge="1">
                  <a:txBody>
                    <a:bodyPr/>
                    <a:lstStyle/>
                    <a:p>
                      <a:endParaRPr lang="zh-CN"/>
                    </a:p>
                  </a:txBody>
                  <a:tcPr>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tcPr>
                </a:tc>
                <a:extLst>
                  <a:ext uri="{0D108BD9-81ED-4DB2-BD59-A6C34878D82A}">
                    <a16:rowId xmlns:a16="http://schemas.microsoft.com/office/drawing/2014/main" val="10000"/>
                  </a:ext>
                </a:extLst>
              </a:tr>
              <a:tr h="311150">
                <a:tc>
                  <a:txBody>
                    <a:bodyPr/>
                    <a:lstStyle/>
                    <a:p>
                      <a:pPr fontAlgn="t"/>
                      <a:r>
                        <a:rPr lang="zh-CN" altLang="en-US" sz="1100">
                          <a:latin typeface="汉仪粗简黑简" panose="00020600040101010101" charset="-122"/>
                          <a:ea typeface="汉仪粗简黑简" panose="00020600040101010101" charset="-122"/>
                        </a:rPr>
                        <a:t>模块</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编号</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功能名</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预计工时</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期数</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01"/>
                  </a:ext>
                </a:extLst>
              </a:tr>
              <a:tr h="436880">
                <a:tc>
                  <a:txBody>
                    <a:bodyPr/>
                    <a:lstStyle/>
                    <a:p>
                      <a:pPr algn="ctr" fontAlgn="t"/>
                      <a:r>
                        <a:rPr lang="zh-CN" altLang="en-US" sz="1100">
                          <a:latin typeface="汉仪粗简黑简" panose="00020600040101010101" charset="-122"/>
                          <a:ea typeface="汉仪粗简黑简" panose="00020600040101010101" charset="-122"/>
                          <a:cs typeface="汉仪粗简黑简" panose="00020600040101010101" charset="-122"/>
                        </a:rPr>
                        <a:t>音乐播放平台</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algn="ctr" fontAlgn="t"/>
                      <a:r>
                        <a:rPr lang="en-US" altLang="zh-CN" sz="1100">
                          <a:latin typeface="汉仪粗简黑简" panose="00020600040101010101" charset="-122"/>
                          <a:ea typeface="汉仪粗简黑简" panose="00020600040101010101" charset="-122"/>
                        </a:rPr>
                        <a:t>1</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注册</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en-US" altLang="zh-CN" sz="1100">
                          <a:latin typeface="汉仪粗简黑简" panose="00020600040101010101" charset="-122"/>
                          <a:ea typeface="汉仪粗简黑简" panose="00020600040101010101" charset="-122"/>
                        </a:rPr>
                        <a:t>5</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一期</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02"/>
                  </a:ext>
                </a:extLst>
              </a:tr>
              <a:tr h="434340">
                <a:tc>
                  <a:txBody>
                    <a:bodyPr/>
                    <a:lstStyle/>
                    <a:p>
                      <a:endParaRPr>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algn="ctr" fontAlgn="t"/>
                      <a:r>
                        <a:rPr lang="en-US" altLang="zh-CN" sz="1100">
                          <a:latin typeface="汉仪粗简黑简" panose="00020600040101010101" charset="-122"/>
                          <a:ea typeface="汉仪粗简黑简" panose="00020600040101010101" charset="-122"/>
                        </a:rPr>
                        <a:t>2</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dirty="0">
                          <a:latin typeface="汉仪粗简黑简" panose="00020600040101010101" charset="-122"/>
                          <a:ea typeface="汉仪粗简黑简" panose="00020600040101010101" charset="-122"/>
                        </a:rPr>
                        <a:t>登录</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en-US" altLang="zh-CN" sz="1100">
                          <a:latin typeface="汉仪粗简黑简" panose="00020600040101010101" charset="-122"/>
                          <a:ea typeface="汉仪粗简黑简" panose="00020600040101010101" charset="-122"/>
                        </a:rPr>
                        <a:t>5</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一期</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03"/>
                  </a:ext>
                </a:extLst>
              </a:tr>
              <a:tr h="434340">
                <a:tc>
                  <a:txBody>
                    <a:bodyPr/>
                    <a:lstStyle/>
                    <a:p>
                      <a:endParaRPr>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algn="ctr" fontAlgn="t"/>
                      <a:r>
                        <a:rPr lang="en-US" altLang="zh-CN" sz="1100">
                          <a:latin typeface="汉仪粗简黑简" panose="00020600040101010101" charset="-122"/>
                          <a:ea typeface="汉仪粗简黑简" panose="00020600040101010101" charset="-122"/>
                        </a:rPr>
                        <a:t>3</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dirty="0">
                          <a:latin typeface="汉仪粗简黑简" panose="00020600040101010101" charset="-122"/>
                          <a:ea typeface="汉仪粗简黑简" panose="00020600040101010101" charset="-122"/>
                        </a:rPr>
                        <a:t>用户播放记录</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en-US" altLang="zh-CN" sz="1100" dirty="0">
                          <a:latin typeface="汉仪粗简黑简" panose="00020600040101010101" charset="-122"/>
                          <a:ea typeface="汉仪粗简黑简" panose="00020600040101010101" charset="-122"/>
                        </a:rPr>
                        <a:t>20</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一期</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04"/>
                  </a:ext>
                </a:extLst>
              </a:tr>
              <a:tr h="434340">
                <a:tc>
                  <a:txBody>
                    <a:bodyPr/>
                    <a:lstStyle/>
                    <a:p>
                      <a:endParaRPr>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algn="ctr" fontAlgn="t"/>
                      <a:endParaRPr lang="en-US" altLang="zh-CN" sz="1100" dirty="0">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endParaRPr lang="zh-CN" altLang="en-US" sz="1100" dirty="0">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en-US" altLang="zh-CN" sz="1100">
                          <a:latin typeface="汉仪粗简黑简" panose="00020600040101010101" charset="-122"/>
                          <a:ea typeface="汉仪粗简黑简" panose="00020600040101010101" charset="-122"/>
                        </a:rPr>
                        <a:t>20</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一期</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05"/>
                  </a:ext>
                </a:extLst>
              </a:tr>
              <a:tr h="434340">
                <a:tc>
                  <a:txBody>
                    <a:bodyPr/>
                    <a:lstStyle/>
                    <a:p>
                      <a:endParaRPr>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algn="ctr" fontAlgn="t"/>
                      <a:r>
                        <a:rPr lang="en-US" altLang="zh-CN" sz="1100" dirty="0">
                          <a:latin typeface="汉仪粗简黑简" panose="00020600040101010101" charset="-122"/>
                          <a:ea typeface="汉仪粗简黑简" panose="00020600040101010101" charset="-122"/>
                        </a:rPr>
                        <a:t>4</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dirty="0">
                          <a:latin typeface="汉仪粗简黑简" panose="00020600040101010101" charset="-122"/>
                          <a:ea typeface="汉仪粗简黑简" panose="00020600040101010101" charset="-122"/>
                        </a:rPr>
                        <a:t>歌曲评论</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en-US" altLang="zh-CN" sz="1100">
                          <a:latin typeface="汉仪粗简黑简" panose="00020600040101010101" charset="-122"/>
                          <a:ea typeface="汉仪粗简黑简" panose="00020600040101010101" charset="-122"/>
                        </a:rPr>
                        <a:t>20</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二期</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06"/>
                  </a:ext>
                </a:extLst>
              </a:tr>
              <a:tr h="434340">
                <a:tc>
                  <a:txBody>
                    <a:bodyPr/>
                    <a:lstStyle/>
                    <a:p>
                      <a:endParaRPr>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algn="ctr" fontAlgn="t"/>
                      <a:r>
                        <a:rPr lang="en-US" altLang="zh-CN" sz="1100" dirty="0">
                          <a:latin typeface="汉仪粗简黑简" panose="00020600040101010101" charset="-122"/>
                          <a:ea typeface="汉仪粗简黑简" panose="00020600040101010101" charset="-122"/>
                        </a:rPr>
                        <a:t>5</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dirty="0">
                          <a:latin typeface="汉仪粗简黑简" panose="00020600040101010101" charset="-122"/>
                          <a:ea typeface="汉仪粗简黑简" panose="00020600040101010101" charset="-122"/>
                        </a:rPr>
                        <a:t>心动模式（智能播放）</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en-US" altLang="zh-CN" sz="1100">
                          <a:latin typeface="汉仪粗简黑简" panose="00020600040101010101" charset="-122"/>
                          <a:ea typeface="汉仪粗简黑简" panose="00020600040101010101" charset="-122"/>
                        </a:rPr>
                        <a:t>30</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二期</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07"/>
                  </a:ext>
                </a:extLst>
              </a:tr>
              <a:tr h="434340">
                <a:tc>
                  <a:txBody>
                    <a:bodyPr/>
                    <a:lstStyle/>
                    <a:p>
                      <a:endParaRPr dirty="0">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algn="ctr" fontAlgn="t"/>
                      <a:endParaRPr lang="en-US" altLang="zh-CN" sz="1100" dirty="0">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endParaRPr lang="zh-CN" altLang="en-US" sz="1100" dirty="0">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endParaRPr lang="en-US" altLang="zh-CN" sz="1100" dirty="0">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dirty="0">
                          <a:latin typeface="汉仪粗简黑简" panose="00020600040101010101" charset="-122"/>
                          <a:ea typeface="汉仪粗简黑简" panose="00020600040101010101" charset="-122"/>
                        </a:rPr>
                        <a:t>二期</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08"/>
                  </a:ext>
                </a:extLst>
              </a:tr>
              <a:tr h="434340">
                <a:tc>
                  <a:txBody>
                    <a:bodyPr/>
                    <a:lstStyle/>
                    <a:p>
                      <a:endParaRPr>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algn="ctr" fontAlgn="t"/>
                      <a:r>
                        <a:rPr lang="en-US" altLang="zh-CN" sz="1100" dirty="0">
                          <a:latin typeface="汉仪粗简黑简" panose="00020600040101010101" charset="-122"/>
                          <a:ea typeface="汉仪粗简黑简" panose="00020600040101010101" charset="-122"/>
                        </a:rPr>
                        <a:t>6</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en-US" altLang="zh-CN" sz="1100" dirty="0">
                          <a:latin typeface="汉仪粗简黑简" panose="00020600040101010101" charset="-122"/>
                          <a:ea typeface="汉仪粗简黑简" panose="00020600040101010101" charset="-122"/>
                        </a:rPr>
                        <a:t>MV</a:t>
                      </a:r>
                      <a:r>
                        <a:rPr lang="zh-CN" altLang="en-US" sz="1100" dirty="0">
                          <a:latin typeface="汉仪粗简黑简" panose="00020600040101010101" charset="-122"/>
                          <a:ea typeface="汉仪粗简黑简" panose="00020600040101010101" charset="-122"/>
                        </a:rPr>
                        <a:t>视频</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en-US" altLang="zh-CN" sz="1100">
                          <a:latin typeface="汉仪粗简黑简" panose="00020600040101010101" charset="-122"/>
                          <a:ea typeface="汉仪粗简黑简" panose="00020600040101010101" charset="-122"/>
                        </a:rPr>
                        <a:t>30</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r>
                        <a:rPr lang="zh-CN" altLang="en-US" sz="1100">
                          <a:latin typeface="汉仪粗简黑简" panose="00020600040101010101" charset="-122"/>
                          <a:ea typeface="汉仪粗简黑简" panose="00020600040101010101" charset="-122"/>
                        </a:rPr>
                        <a:t>三期</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09"/>
                  </a:ext>
                </a:extLst>
              </a:tr>
              <a:tr h="434340">
                <a:tc>
                  <a:txBody>
                    <a:bodyPr/>
                    <a:lstStyle/>
                    <a:p>
                      <a:pPr>
                        <a:buNone/>
                      </a:pPr>
                      <a:endParaRPr lang="zh-CN" altLang="en-US">
                        <a:latin typeface="汉仪粗简黑简" panose="00020600040101010101" charset="-122"/>
                        <a:ea typeface="汉仪粗简黑简" panose="00020600040101010101" charset="-122"/>
                      </a:endParaRP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algn="ctr" fontAlgn="t">
                        <a:buNone/>
                      </a:pPr>
                      <a:r>
                        <a:rPr lang="en-US" altLang="zh-CN" sz="1100" dirty="0">
                          <a:latin typeface="汉仪粗简黑简" panose="00020600040101010101" charset="-122"/>
                          <a:ea typeface="汉仪粗简黑简" panose="00020600040101010101" charset="-122"/>
                        </a:rPr>
                        <a:t>7</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buNone/>
                      </a:pPr>
                      <a:r>
                        <a:rPr lang="zh-CN" altLang="en-US" sz="1100" dirty="0">
                          <a:latin typeface="汉仪粗简黑简" panose="00020600040101010101" charset="-122"/>
                          <a:ea typeface="汉仪粗简黑简" panose="00020600040101010101" charset="-122"/>
                        </a:rPr>
                        <a:t>喜欢音乐</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buNone/>
                      </a:pPr>
                      <a:r>
                        <a:rPr lang="en-US" altLang="zh-CN" sz="1100">
                          <a:latin typeface="汉仪粗简黑简" panose="00020600040101010101" charset="-122"/>
                          <a:ea typeface="汉仪粗简黑简" panose="00020600040101010101" charset="-122"/>
                        </a:rPr>
                        <a:t>20</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tc>
                  <a:txBody>
                    <a:bodyPr/>
                    <a:lstStyle/>
                    <a:p>
                      <a:pPr fontAlgn="t">
                        <a:buNone/>
                      </a:pPr>
                      <a:r>
                        <a:rPr lang="zh-CN" altLang="en-US" sz="1100" dirty="0">
                          <a:latin typeface="汉仪粗简黑简" panose="00020600040101010101" charset="-122"/>
                          <a:ea typeface="汉仪粗简黑简" panose="00020600040101010101" charset="-122"/>
                        </a:rPr>
                        <a:t>三期</a:t>
                      </a:r>
                    </a:p>
                  </a:txBody>
                  <a:tcPr marL="51117" marR="51117" marT="51117" marB="51117">
                    <a:lnL w="6350" cap="flat" cmpd="sng">
                      <a:solidFill>
                        <a:srgbClr val="DEE0E3"/>
                      </a:solidFill>
                      <a:prstDash val="solid"/>
                      <a:headEnd type="none" w="med" len="med"/>
                      <a:tailEnd type="none" w="med" len="med"/>
                    </a:lnL>
                    <a:lnR w="6350" cap="flat" cmpd="sng">
                      <a:solidFill>
                        <a:srgbClr val="DEE0E3"/>
                      </a:solidFill>
                      <a:prstDash val="solid"/>
                      <a:headEnd type="none" w="med" len="med"/>
                      <a:tailEnd type="none" w="med" len="med"/>
                    </a:lnR>
                    <a:lnT w="6350" cap="flat" cmpd="sng">
                      <a:solidFill>
                        <a:srgbClr val="DEE0E3"/>
                      </a:solidFill>
                      <a:prstDash val="solid"/>
                      <a:headEnd type="none" w="med" len="med"/>
                      <a:tailEnd type="none" w="med" len="med"/>
                    </a:lnT>
                    <a:lnB w="6350" cap="flat" cmpd="sng">
                      <a:solidFill>
                        <a:srgbClr val="DEE0E3"/>
                      </a:solidFill>
                      <a:prstDash val="solid"/>
                      <a:headEnd type="none" w="med" len="med"/>
                      <a:tailEnd type="none" w="med" len="med"/>
                    </a:lnB>
                    <a:noFill/>
                  </a:tcPr>
                </a:tc>
                <a:extLst>
                  <a:ext uri="{0D108BD9-81ED-4DB2-BD59-A6C34878D82A}">
                    <a16:rowId xmlns:a16="http://schemas.microsoft.com/office/drawing/2014/main" val="10010"/>
                  </a:ext>
                </a:extLst>
              </a:tr>
            </a:tbl>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3" name="标题 1"/>
          <p:cNvSpPr txBox="1"/>
          <p:nvPr/>
        </p:nvSpPr>
        <p:spPr>
          <a:xfrm>
            <a:off x="5620991" y="1599049"/>
            <a:ext cx="1102705" cy="2041552"/>
          </a:xfrm>
          <a:custGeom>
            <a:avLst/>
            <a:gdLst>
              <a:gd name="T0" fmla="*/ 159 w 283"/>
              <a:gd name="T1" fmla="*/ 316 h 526"/>
              <a:gd name="T2" fmla="*/ 159 w 283"/>
              <a:gd name="T3" fmla="*/ 314 h 526"/>
              <a:gd name="T4" fmla="*/ 196 w 283"/>
              <a:gd name="T5" fmla="*/ 257 h 526"/>
              <a:gd name="T6" fmla="*/ 273 w 283"/>
              <a:gd name="T7" fmla="*/ 128 h 526"/>
              <a:gd name="T8" fmla="*/ 151 w 283"/>
              <a:gd name="T9" fmla="*/ 5 h 526"/>
              <a:gd name="T10" fmla="*/ 9 w 283"/>
              <a:gd name="T11" fmla="*/ 137 h 526"/>
              <a:gd name="T12" fmla="*/ 86 w 283"/>
              <a:gd name="T13" fmla="*/ 257 h 526"/>
              <a:gd name="T14" fmla="*/ 124 w 283"/>
              <a:gd name="T15" fmla="*/ 316 h 526"/>
              <a:gd name="T16" fmla="*/ 124 w 283"/>
              <a:gd name="T17" fmla="*/ 316 h 526"/>
              <a:gd name="T18" fmla="*/ 84 w 283"/>
              <a:gd name="T19" fmla="*/ 373 h 526"/>
              <a:gd name="T20" fmla="*/ 0 w 283"/>
              <a:gd name="T21" fmla="*/ 445 h 526"/>
              <a:gd name="T22" fmla="*/ 141 w 283"/>
              <a:gd name="T23" fmla="*/ 526 h 526"/>
              <a:gd name="T24" fmla="*/ 283 w 283"/>
              <a:gd name="T25" fmla="*/ 445 h 526"/>
              <a:gd name="T26" fmla="*/ 199 w 283"/>
              <a:gd name="T27" fmla="*/ 373 h 526"/>
              <a:gd name="T28" fmla="*/ 159 w 283"/>
              <a:gd name="T29" fmla="*/ 316 h 526"/>
            </a:gdLst>
            <a:ahLst/>
            <a:cxnLst/>
            <a:rect l="0" t="0" r="r" b="b"/>
            <a:pathLst>
              <a:path w="283" h="526">
                <a:moveTo>
                  <a:pt x="159" y="316"/>
                </a:moveTo>
                <a:cubicBezTo>
                  <a:pt x="159" y="314"/>
                  <a:pt x="159" y="314"/>
                  <a:pt x="159" y="314"/>
                </a:cubicBezTo>
                <a:cubicBezTo>
                  <a:pt x="159" y="289"/>
                  <a:pt x="173" y="267"/>
                  <a:pt x="196" y="257"/>
                </a:cubicBezTo>
                <a:cubicBezTo>
                  <a:pt x="244" y="236"/>
                  <a:pt x="277" y="185"/>
                  <a:pt x="273" y="128"/>
                </a:cubicBezTo>
                <a:cubicBezTo>
                  <a:pt x="269" y="63"/>
                  <a:pt x="216" y="10"/>
                  <a:pt x="151" y="5"/>
                </a:cubicBezTo>
                <a:cubicBezTo>
                  <a:pt x="74" y="0"/>
                  <a:pt x="9" y="61"/>
                  <a:pt x="9" y="137"/>
                </a:cubicBezTo>
                <a:cubicBezTo>
                  <a:pt x="9" y="190"/>
                  <a:pt x="41" y="236"/>
                  <a:pt x="86" y="257"/>
                </a:cubicBezTo>
                <a:cubicBezTo>
                  <a:pt x="109" y="268"/>
                  <a:pt x="124" y="291"/>
                  <a:pt x="124" y="316"/>
                </a:cubicBezTo>
                <a:cubicBezTo>
                  <a:pt x="124" y="316"/>
                  <a:pt x="124" y="316"/>
                  <a:pt x="124" y="316"/>
                </a:cubicBezTo>
                <a:cubicBezTo>
                  <a:pt x="124" y="341"/>
                  <a:pt x="108" y="364"/>
                  <a:pt x="84" y="373"/>
                </a:cubicBezTo>
                <a:cubicBezTo>
                  <a:pt x="49" y="387"/>
                  <a:pt x="19" y="412"/>
                  <a:pt x="0" y="445"/>
                </a:cubicBezTo>
                <a:cubicBezTo>
                  <a:pt x="141" y="526"/>
                  <a:pt x="141" y="526"/>
                  <a:pt x="141" y="526"/>
                </a:cubicBezTo>
                <a:cubicBezTo>
                  <a:pt x="283" y="445"/>
                  <a:pt x="283" y="445"/>
                  <a:pt x="283" y="445"/>
                </a:cubicBezTo>
                <a:cubicBezTo>
                  <a:pt x="264" y="412"/>
                  <a:pt x="234" y="387"/>
                  <a:pt x="199" y="373"/>
                </a:cubicBezTo>
                <a:cubicBezTo>
                  <a:pt x="175" y="364"/>
                  <a:pt x="159" y="341"/>
                  <a:pt x="159" y="316"/>
                </a:cubicBezTo>
                <a:close/>
              </a:path>
            </a:pathLst>
          </a:custGeom>
          <a:solidFill>
            <a:schemeClr val="accent1"/>
          </a:solidFill>
          <a:ln cap="sq">
            <a:noFill/>
          </a:ln>
          <a:effectLst/>
        </p:spPr>
        <p:txBody>
          <a:bodyPr vert="horz" wrap="square" lIns="91440" tIns="45720" rIns="91440" bIns="45720" rtlCol="0" anchor="t"/>
          <a:lstStyle/>
          <a:p>
            <a:pPr algn="l"/>
            <a:endParaRPr kumimoji="1" lang="zh-CN" altLang="en-US">
              <a:latin typeface="微软雅黑" panose="020B0503020204020204" charset="-122"/>
              <a:ea typeface="微软雅黑" panose="020B0503020204020204" charset="-122"/>
            </a:endParaRPr>
          </a:p>
        </p:txBody>
      </p:sp>
      <p:sp>
        <p:nvSpPr>
          <p:cNvPr id="4" name="标题 1"/>
          <p:cNvSpPr txBox="1"/>
          <p:nvPr/>
        </p:nvSpPr>
        <p:spPr>
          <a:xfrm>
            <a:off x="4285050" y="3326175"/>
            <a:ext cx="1886554" cy="1659222"/>
          </a:xfrm>
          <a:custGeom>
            <a:avLst/>
            <a:gdLst>
              <a:gd name="T0" fmla="*/ 293 w 484"/>
              <a:gd name="T1" fmla="*/ 171 h 428"/>
              <a:gd name="T2" fmla="*/ 292 w 484"/>
              <a:gd name="T3" fmla="*/ 172 h 428"/>
              <a:gd name="T4" fmla="*/ 225 w 484"/>
              <a:gd name="T5" fmla="*/ 169 h 428"/>
              <a:gd name="T6" fmla="*/ 74 w 484"/>
              <a:gd name="T7" fmla="*/ 166 h 428"/>
              <a:gd name="T8" fmla="*/ 28 w 484"/>
              <a:gd name="T9" fmla="*/ 333 h 428"/>
              <a:gd name="T10" fmla="*/ 213 w 484"/>
              <a:gd name="T11" fmla="*/ 390 h 428"/>
              <a:gd name="T12" fmla="*/ 279 w 484"/>
              <a:gd name="T13" fmla="*/ 263 h 428"/>
              <a:gd name="T14" fmla="*/ 311 w 484"/>
              <a:gd name="T15" fmla="*/ 202 h 428"/>
              <a:gd name="T16" fmla="*/ 311 w 484"/>
              <a:gd name="T17" fmla="*/ 202 h 428"/>
              <a:gd name="T18" fmla="*/ 381 w 484"/>
              <a:gd name="T19" fmla="*/ 207 h 428"/>
              <a:gd name="T20" fmla="*/ 484 w 484"/>
              <a:gd name="T21" fmla="*/ 244 h 428"/>
              <a:gd name="T22" fmla="*/ 484 w 484"/>
              <a:gd name="T23" fmla="*/ 81 h 428"/>
              <a:gd name="T24" fmla="*/ 343 w 484"/>
              <a:gd name="T25" fmla="*/ 0 h 428"/>
              <a:gd name="T26" fmla="*/ 323 w 484"/>
              <a:gd name="T27" fmla="*/ 108 h 428"/>
              <a:gd name="T28" fmla="*/ 293 w 484"/>
              <a:gd name="T29" fmla="*/ 171 h 428"/>
            </a:gdLst>
            <a:ahLst/>
            <a:cxnLst/>
            <a:rect l="0" t="0" r="r" b="b"/>
            <a:pathLst>
              <a:path w="484" h="428">
                <a:moveTo>
                  <a:pt x="293" y="171"/>
                </a:moveTo>
                <a:cubicBezTo>
                  <a:pt x="292" y="172"/>
                  <a:pt x="292" y="172"/>
                  <a:pt x="292" y="172"/>
                </a:cubicBezTo>
                <a:cubicBezTo>
                  <a:pt x="271" y="184"/>
                  <a:pt x="244" y="183"/>
                  <a:pt x="225" y="169"/>
                </a:cubicBezTo>
                <a:cubicBezTo>
                  <a:pt x="181" y="137"/>
                  <a:pt x="121" y="134"/>
                  <a:pt x="74" y="166"/>
                </a:cubicBezTo>
                <a:cubicBezTo>
                  <a:pt x="19" y="202"/>
                  <a:pt x="0" y="275"/>
                  <a:pt x="28" y="333"/>
                </a:cubicBezTo>
                <a:cubicBezTo>
                  <a:pt x="62" y="403"/>
                  <a:pt x="147" y="428"/>
                  <a:pt x="213" y="390"/>
                </a:cubicBezTo>
                <a:cubicBezTo>
                  <a:pt x="260" y="364"/>
                  <a:pt x="284" y="313"/>
                  <a:pt x="279" y="263"/>
                </a:cubicBezTo>
                <a:cubicBezTo>
                  <a:pt x="276" y="238"/>
                  <a:pt x="289" y="214"/>
                  <a:pt x="311" y="202"/>
                </a:cubicBezTo>
                <a:cubicBezTo>
                  <a:pt x="311" y="202"/>
                  <a:pt x="311" y="202"/>
                  <a:pt x="311" y="202"/>
                </a:cubicBezTo>
                <a:cubicBezTo>
                  <a:pt x="333" y="189"/>
                  <a:pt x="361" y="191"/>
                  <a:pt x="381" y="207"/>
                </a:cubicBezTo>
                <a:cubicBezTo>
                  <a:pt x="410" y="231"/>
                  <a:pt x="447" y="244"/>
                  <a:pt x="484" y="244"/>
                </a:cubicBezTo>
                <a:cubicBezTo>
                  <a:pt x="484" y="81"/>
                  <a:pt x="484" y="81"/>
                  <a:pt x="484" y="81"/>
                </a:cubicBezTo>
                <a:cubicBezTo>
                  <a:pt x="343" y="0"/>
                  <a:pt x="343" y="0"/>
                  <a:pt x="343" y="0"/>
                </a:cubicBezTo>
                <a:cubicBezTo>
                  <a:pt x="324" y="32"/>
                  <a:pt x="317" y="70"/>
                  <a:pt x="323" y="108"/>
                </a:cubicBezTo>
                <a:cubicBezTo>
                  <a:pt x="328" y="133"/>
                  <a:pt x="315" y="158"/>
                  <a:pt x="293" y="171"/>
                </a:cubicBezTo>
                <a:close/>
              </a:path>
            </a:pathLst>
          </a:custGeom>
          <a:solidFill>
            <a:schemeClr val="accent1">
              <a:lumMod val="60000"/>
              <a:lumOff val="40000"/>
            </a:schemeClr>
          </a:solidFill>
          <a:ln cap="sq">
            <a:noFill/>
          </a:ln>
          <a:effectLst/>
        </p:spPr>
        <p:txBody>
          <a:bodyPr vert="horz" wrap="square" lIns="91440" tIns="45720" rIns="91440" bIns="45720" rtlCol="0" anchor="ctr"/>
          <a:lstStyle/>
          <a:p>
            <a:pPr algn="l"/>
            <a:endParaRPr kumimoji="1" lang="zh-CN" altLang="en-US">
              <a:latin typeface="微软雅黑" panose="020B0503020204020204" charset="-122"/>
              <a:ea typeface="微软雅黑" panose="020B0503020204020204" charset="-122"/>
            </a:endParaRPr>
          </a:p>
        </p:txBody>
      </p:sp>
      <p:sp>
        <p:nvSpPr>
          <p:cNvPr id="5" name="标题 1"/>
          <p:cNvSpPr txBox="1"/>
          <p:nvPr/>
        </p:nvSpPr>
        <p:spPr>
          <a:xfrm>
            <a:off x="6171604" y="3326175"/>
            <a:ext cx="1908698" cy="1640032"/>
          </a:xfrm>
          <a:custGeom>
            <a:avLst/>
            <a:gdLst>
              <a:gd name="T0" fmla="*/ 174 w 490"/>
              <a:gd name="T1" fmla="*/ 202 h 423"/>
              <a:gd name="T2" fmla="*/ 175 w 490"/>
              <a:gd name="T3" fmla="*/ 203 h 423"/>
              <a:gd name="T4" fmla="*/ 206 w 490"/>
              <a:gd name="T5" fmla="*/ 262 h 423"/>
              <a:gd name="T6" fmla="*/ 279 w 490"/>
              <a:gd name="T7" fmla="*/ 394 h 423"/>
              <a:gd name="T8" fmla="*/ 447 w 490"/>
              <a:gd name="T9" fmla="*/ 350 h 423"/>
              <a:gd name="T10" fmla="*/ 404 w 490"/>
              <a:gd name="T11" fmla="*/ 161 h 423"/>
              <a:gd name="T12" fmla="*/ 261 w 490"/>
              <a:gd name="T13" fmla="*/ 168 h 423"/>
              <a:gd name="T14" fmla="*/ 192 w 490"/>
              <a:gd name="T15" fmla="*/ 171 h 423"/>
              <a:gd name="T16" fmla="*/ 192 w 490"/>
              <a:gd name="T17" fmla="*/ 171 h 423"/>
              <a:gd name="T18" fmla="*/ 161 w 490"/>
              <a:gd name="T19" fmla="*/ 108 h 423"/>
              <a:gd name="T20" fmla="*/ 142 w 490"/>
              <a:gd name="T21" fmla="*/ 0 h 423"/>
              <a:gd name="T22" fmla="*/ 0 w 490"/>
              <a:gd name="T23" fmla="*/ 81 h 423"/>
              <a:gd name="T24" fmla="*/ 0 w 490"/>
              <a:gd name="T25" fmla="*/ 244 h 423"/>
              <a:gd name="T26" fmla="*/ 104 w 490"/>
              <a:gd name="T27" fmla="*/ 207 h 423"/>
              <a:gd name="T28" fmla="*/ 174 w 490"/>
              <a:gd name="T29" fmla="*/ 202 h 423"/>
            </a:gdLst>
            <a:ahLst/>
            <a:cxnLst/>
            <a:rect l="0" t="0" r="r" b="b"/>
            <a:pathLst>
              <a:path w="490" h="423">
                <a:moveTo>
                  <a:pt x="174" y="202"/>
                </a:moveTo>
                <a:cubicBezTo>
                  <a:pt x="175" y="203"/>
                  <a:pt x="175" y="203"/>
                  <a:pt x="175" y="203"/>
                </a:cubicBezTo>
                <a:cubicBezTo>
                  <a:pt x="197" y="215"/>
                  <a:pt x="208" y="238"/>
                  <a:pt x="206" y="262"/>
                </a:cubicBezTo>
                <a:cubicBezTo>
                  <a:pt x="201" y="315"/>
                  <a:pt x="228" y="369"/>
                  <a:pt x="279" y="394"/>
                </a:cubicBezTo>
                <a:cubicBezTo>
                  <a:pt x="338" y="423"/>
                  <a:pt x="410" y="404"/>
                  <a:pt x="447" y="350"/>
                </a:cubicBezTo>
                <a:cubicBezTo>
                  <a:pt x="490" y="286"/>
                  <a:pt x="470" y="199"/>
                  <a:pt x="404" y="161"/>
                </a:cubicBezTo>
                <a:cubicBezTo>
                  <a:pt x="357" y="135"/>
                  <a:pt x="302" y="139"/>
                  <a:pt x="261" y="168"/>
                </a:cubicBezTo>
                <a:cubicBezTo>
                  <a:pt x="240" y="183"/>
                  <a:pt x="213" y="184"/>
                  <a:pt x="192" y="171"/>
                </a:cubicBezTo>
                <a:cubicBezTo>
                  <a:pt x="192" y="171"/>
                  <a:pt x="192" y="171"/>
                  <a:pt x="192" y="171"/>
                </a:cubicBezTo>
                <a:cubicBezTo>
                  <a:pt x="169" y="158"/>
                  <a:pt x="157" y="133"/>
                  <a:pt x="161" y="108"/>
                </a:cubicBezTo>
                <a:cubicBezTo>
                  <a:pt x="168" y="70"/>
                  <a:pt x="160" y="32"/>
                  <a:pt x="142" y="0"/>
                </a:cubicBezTo>
                <a:cubicBezTo>
                  <a:pt x="0" y="81"/>
                  <a:pt x="0" y="81"/>
                  <a:pt x="0" y="81"/>
                </a:cubicBezTo>
                <a:cubicBezTo>
                  <a:pt x="0" y="244"/>
                  <a:pt x="0" y="244"/>
                  <a:pt x="0" y="244"/>
                </a:cubicBezTo>
                <a:cubicBezTo>
                  <a:pt x="38" y="244"/>
                  <a:pt x="75" y="231"/>
                  <a:pt x="104" y="207"/>
                </a:cubicBezTo>
                <a:cubicBezTo>
                  <a:pt x="124" y="191"/>
                  <a:pt x="152" y="189"/>
                  <a:pt x="174" y="202"/>
                </a:cubicBezTo>
                <a:close/>
              </a:path>
            </a:pathLst>
          </a:custGeom>
          <a:solidFill>
            <a:schemeClr val="accent2"/>
          </a:solidFill>
          <a:ln cap="sq">
            <a:noFill/>
          </a:ln>
          <a:effectLst/>
        </p:spPr>
        <p:txBody>
          <a:bodyPr vert="horz" wrap="square" lIns="91440" tIns="45720" rIns="91440" bIns="45720" rtlCol="0" anchor="ctr"/>
          <a:lstStyle/>
          <a:p>
            <a:pPr algn="l"/>
            <a:endParaRPr kumimoji="1" lang="zh-CN" altLang="en-US">
              <a:latin typeface="微软雅黑" panose="020B0503020204020204" charset="-122"/>
              <a:ea typeface="微软雅黑" panose="020B0503020204020204" charset="-122"/>
            </a:endParaRPr>
          </a:p>
        </p:txBody>
      </p:sp>
      <p:sp>
        <p:nvSpPr>
          <p:cNvPr id="6" name="标题 1"/>
          <p:cNvSpPr txBox="1"/>
          <p:nvPr/>
        </p:nvSpPr>
        <p:spPr>
          <a:xfrm>
            <a:off x="5665281" y="3128367"/>
            <a:ext cx="1033324" cy="1022991"/>
          </a:xfrm>
          <a:prstGeom prst="ellipse">
            <a:avLst/>
          </a:prstGeom>
          <a:solidFill>
            <a:schemeClr val="bg1"/>
          </a:solidFill>
          <a:ln cap="sq">
            <a:solidFill>
              <a:schemeClr val="bg1"/>
            </a:solidFill>
          </a:ln>
          <a:effectLst/>
        </p:spPr>
        <p:txBody>
          <a:bodyPr vert="horz" wrap="square" lIns="91440" tIns="45720" rIns="91440" bIns="45720" rtlCol="0" anchor="ctr"/>
          <a:lstStyle/>
          <a:p>
            <a:pPr algn="l"/>
            <a:endParaRPr kumimoji="1" lang="zh-CN" altLang="en-US">
              <a:latin typeface="微软雅黑" panose="020B0503020204020204" charset="-122"/>
              <a:ea typeface="微软雅黑" panose="020B0503020204020204" charset="-122"/>
            </a:endParaRPr>
          </a:p>
        </p:txBody>
      </p:sp>
      <p:sp>
        <p:nvSpPr>
          <p:cNvPr id="7" name="标题 1"/>
          <p:cNvSpPr txBox="1"/>
          <p:nvPr/>
        </p:nvSpPr>
        <p:spPr>
          <a:xfrm>
            <a:off x="4270022" y="4078409"/>
            <a:ext cx="1169202" cy="646331"/>
          </a:xfrm>
          <a:prstGeom prst="rect">
            <a:avLst/>
          </a:prstGeom>
          <a:noFill/>
          <a:ln>
            <a:noFill/>
          </a:ln>
        </p:spPr>
        <p:txBody>
          <a:bodyPr vert="horz" wrap="square" lIns="91440" tIns="45720" rIns="91440" bIns="45720" rtlCol="0" anchor="t"/>
          <a:lstStyle/>
          <a:p>
            <a:pPr algn="ctr"/>
            <a:r>
              <a:rPr kumimoji="1" lang="en-US" altLang="zh-CN" sz="3600" dirty="0">
                <a:ln w="12700">
                  <a:noFill/>
                </a:ln>
                <a:solidFill>
                  <a:srgbClr val="FFFFFF">
                    <a:alpha val="100000"/>
                  </a:srgbClr>
                </a:solidFill>
                <a:latin typeface="微软雅黑" panose="020B0503020204020204" charset="-122"/>
                <a:ea typeface="微软雅黑" panose="020B0503020204020204" charset="-122"/>
                <a:cs typeface="OPPOSans H" panose="00020600040101010101" charset="-122"/>
              </a:rPr>
              <a:t>01</a:t>
            </a:r>
          </a:p>
        </p:txBody>
      </p:sp>
      <p:sp>
        <p:nvSpPr>
          <p:cNvPr id="8" name="标题 1"/>
          <p:cNvSpPr txBox="1"/>
          <p:nvPr/>
        </p:nvSpPr>
        <p:spPr>
          <a:xfrm>
            <a:off x="6909634" y="4070863"/>
            <a:ext cx="1169202" cy="646331"/>
          </a:xfrm>
          <a:prstGeom prst="rect">
            <a:avLst/>
          </a:prstGeom>
          <a:noFill/>
          <a:ln>
            <a:noFill/>
          </a:ln>
        </p:spPr>
        <p:txBody>
          <a:bodyPr vert="horz" wrap="square" lIns="91440" tIns="45720" rIns="91440" bIns="45720" rtlCol="0" anchor="t"/>
          <a:lstStyle/>
          <a:p>
            <a:pPr algn="ctr"/>
            <a:endParaRPr kumimoji="1" lang="en-US" altLang="zh-CN" sz="3600" dirty="0">
              <a:ln w="12700">
                <a:noFill/>
              </a:ln>
              <a:solidFill>
                <a:srgbClr val="FFFFFF">
                  <a:alpha val="100000"/>
                </a:srgbClr>
              </a:solidFill>
              <a:latin typeface="微软雅黑" panose="020B0503020204020204" charset="-122"/>
              <a:ea typeface="微软雅黑" panose="020B0503020204020204" charset="-122"/>
              <a:cs typeface="OPPOSans H" panose="00020600040101010101" charset="-122"/>
            </a:endParaRPr>
          </a:p>
        </p:txBody>
      </p:sp>
      <p:sp>
        <p:nvSpPr>
          <p:cNvPr id="9" name="标题 1"/>
          <p:cNvSpPr txBox="1"/>
          <p:nvPr/>
        </p:nvSpPr>
        <p:spPr>
          <a:xfrm>
            <a:off x="6845941" y="2111090"/>
            <a:ext cx="3407147" cy="1584169"/>
          </a:xfrm>
          <a:prstGeom prst="rect">
            <a:avLst/>
          </a:prstGeom>
          <a:noFill/>
          <a:ln>
            <a:noFill/>
          </a:ln>
        </p:spPr>
        <p:txBody>
          <a:bodyPr vert="horz" wrap="square" lIns="91440" tIns="45720" rIns="91440" bIns="45720" rtlCol="0" anchor="t"/>
          <a:lstStyle/>
          <a:p>
            <a:pPr algn="l"/>
            <a:r>
              <a:rPr kumimoji="1" lang="en-US" altLang="zh-CN" sz="1400" dirty="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登录注册模块采用了md5</a:t>
            </a:r>
            <a:r>
              <a:rPr kumimoji="1" lang="zh-CN" altLang="en-US" sz="1400" dirty="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加密算法对用户的密码经行加密，保障用户数据安全</a:t>
            </a:r>
            <a:endParaRPr kumimoji="1" lang="en-US" altLang="zh-CN" sz="1400" dirty="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endParaRPr>
          </a:p>
        </p:txBody>
      </p:sp>
      <p:sp>
        <p:nvSpPr>
          <p:cNvPr id="10" name="标题 1"/>
          <p:cNvSpPr txBox="1"/>
          <p:nvPr/>
        </p:nvSpPr>
        <p:spPr>
          <a:xfrm>
            <a:off x="6845941" y="1699306"/>
            <a:ext cx="3407147" cy="415498"/>
          </a:xfrm>
          <a:prstGeom prst="rect">
            <a:avLst/>
          </a:prstGeom>
          <a:noFill/>
          <a:ln>
            <a:noFill/>
          </a:ln>
        </p:spPr>
        <p:txBody>
          <a:bodyPr vert="horz" wrap="square" lIns="91440" tIns="45720" rIns="91440" bIns="45720" rtlCol="0" anchor="t"/>
          <a:lstStyle/>
          <a:p>
            <a:pPr algn="l"/>
            <a:r>
              <a:rPr kumimoji="1" lang="en-US" altLang="zh-CN" sz="1600">
                <a:ln w="12700">
                  <a:noFill/>
                </a:ln>
                <a:solidFill>
                  <a:srgbClr val="606BC0">
                    <a:alpha val="100000"/>
                  </a:srgbClr>
                </a:solidFill>
                <a:latin typeface="微软雅黑" panose="020B0503020204020204" charset="-122"/>
                <a:ea typeface="微软雅黑" panose="020B0503020204020204" charset="-122"/>
                <a:cs typeface="Source Han Sans CN Bold" panose="020B0800000000000000" charset="-122"/>
              </a:rPr>
              <a:t>安全性设计</a:t>
            </a:r>
          </a:p>
        </p:txBody>
      </p:sp>
      <p:sp>
        <p:nvSpPr>
          <p:cNvPr id="11" name="标题 1"/>
          <p:cNvSpPr txBox="1"/>
          <p:nvPr/>
        </p:nvSpPr>
        <p:spPr>
          <a:xfrm>
            <a:off x="5607932" y="1817445"/>
            <a:ext cx="1102705" cy="646331"/>
          </a:xfrm>
          <a:prstGeom prst="rect">
            <a:avLst/>
          </a:prstGeom>
          <a:noFill/>
          <a:ln>
            <a:noFill/>
          </a:ln>
        </p:spPr>
        <p:txBody>
          <a:bodyPr vert="horz" wrap="square" lIns="91440" tIns="45720" rIns="91440" bIns="45720" rtlCol="0" anchor="t"/>
          <a:lstStyle/>
          <a:p>
            <a:pPr algn="ctr"/>
            <a:r>
              <a:rPr kumimoji="1" lang="en-US" altLang="zh-CN" sz="3600" dirty="0">
                <a:ln w="12700">
                  <a:noFill/>
                </a:ln>
                <a:solidFill>
                  <a:srgbClr val="FFFFFF">
                    <a:alpha val="100000"/>
                  </a:srgbClr>
                </a:solidFill>
                <a:latin typeface="微软雅黑" panose="020B0503020204020204" charset="-122"/>
                <a:ea typeface="微软雅黑" panose="020B0503020204020204" charset="-122"/>
                <a:cs typeface="OPPOSans H" panose="00020600040101010101" charset="-122"/>
              </a:rPr>
              <a:t>02</a:t>
            </a:r>
          </a:p>
        </p:txBody>
      </p:sp>
      <p:sp>
        <p:nvSpPr>
          <p:cNvPr id="14" name="标题 1"/>
          <p:cNvSpPr txBox="1"/>
          <p:nvPr/>
        </p:nvSpPr>
        <p:spPr>
          <a:xfrm>
            <a:off x="713995" y="4335863"/>
            <a:ext cx="3407147" cy="1584169"/>
          </a:xfrm>
          <a:prstGeom prst="rect">
            <a:avLst/>
          </a:prstGeom>
          <a:noFill/>
          <a:ln>
            <a:noFill/>
          </a:ln>
        </p:spPr>
        <p:txBody>
          <a:bodyPr vert="horz" wrap="square" lIns="91440" tIns="45720" rIns="91440" bIns="45720" rtlCol="0" anchor="t"/>
          <a:lstStyle/>
          <a:p>
            <a:pPr algn="l"/>
            <a:r>
              <a:rPr kumimoji="1" lang="en-US" altLang="zh-CN" sz="1400" dirty="0" err="1">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rPr>
              <a:t>在登录注册流程中，我们通过简化操作步骤、提供清晰的指引和即时的反馈，优化了用户</a:t>
            </a:r>
            <a:r>
              <a:rPr kumimoji="1" lang="zh-CN" altLang="en-US" sz="1400" dirty="0">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rPr>
              <a:t>体验</a:t>
            </a:r>
            <a:endParaRPr kumimoji="1" lang="en-US" altLang="zh-CN" sz="1400" dirty="0">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endParaRPr>
          </a:p>
        </p:txBody>
      </p:sp>
      <p:sp>
        <p:nvSpPr>
          <p:cNvPr id="15" name="标题 1"/>
          <p:cNvSpPr txBox="1"/>
          <p:nvPr/>
        </p:nvSpPr>
        <p:spPr>
          <a:xfrm>
            <a:off x="713995" y="3924079"/>
            <a:ext cx="3407147" cy="415498"/>
          </a:xfrm>
          <a:prstGeom prst="rect">
            <a:avLst/>
          </a:prstGeom>
          <a:noFill/>
          <a:ln>
            <a:noFill/>
          </a:ln>
        </p:spPr>
        <p:txBody>
          <a:bodyPr vert="horz" wrap="square" lIns="91440" tIns="45720" rIns="91440" bIns="45720" rtlCol="0" anchor="t"/>
          <a:lstStyle/>
          <a:p>
            <a:pPr algn="l"/>
            <a:r>
              <a:rPr kumimoji="1" lang="en-US" altLang="zh-CN" sz="1600">
                <a:ln w="12700">
                  <a:noFill/>
                </a:ln>
                <a:solidFill>
                  <a:srgbClr val="A0A6D9">
                    <a:alpha val="100000"/>
                  </a:srgbClr>
                </a:solidFill>
                <a:latin typeface="微软雅黑" panose="020B0503020204020204" charset="-122"/>
                <a:ea typeface="微软雅黑" panose="020B0503020204020204" charset="-122"/>
                <a:cs typeface="Source Han Sans CN Bold" panose="020B0800000000000000" charset="-122"/>
              </a:rPr>
              <a:t>用户体验优化</a:t>
            </a:r>
          </a:p>
        </p:txBody>
      </p:sp>
      <p:sp>
        <p:nvSpPr>
          <p:cNvPr id="16"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7"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rPr>
              <a:t>登录与注册模块</a:t>
            </a:r>
          </a:p>
        </p:txBody>
      </p:sp>
      <p:sp>
        <p:nvSpPr>
          <p:cNvPr id="18"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pic>
        <p:nvPicPr>
          <p:cNvPr id="21" name="图片 20">
            <a:extLst>
              <a:ext uri="{FF2B5EF4-FFF2-40B4-BE49-F238E27FC236}">
                <a16:creationId xmlns:a16="http://schemas.microsoft.com/office/drawing/2014/main" id="{B0A00728-233D-F5DE-6F6C-332DD6F00B9F}"/>
              </a:ext>
            </a:extLst>
          </p:cNvPr>
          <p:cNvPicPr>
            <a:picLocks noChangeAspect="1"/>
          </p:cNvPicPr>
          <p:nvPr/>
        </p:nvPicPr>
        <p:blipFill>
          <a:blip r:embed="rId2"/>
          <a:stretch>
            <a:fillRect/>
          </a:stretch>
        </p:blipFill>
        <p:spPr>
          <a:xfrm>
            <a:off x="815040" y="781760"/>
            <a:ext cx="3396342" cy="3167548"/>
          </a:xfrm>
          <a:prstGeom prst="rect">
            <a:avLst/>
          </a:prstGeom>
        </p:spPr>
      </p:pic>
      <p:pic>
        <p:nvPicPr>
          <p:cNvPr id="13" name="图片 12">
            <a:extLst>
              <a:ext uri="{FF2B5EF4-FFF2-40B4-BE49-F238E27FC236}">
                <a16:creationId xmlns:a16="http://schemas.microsoft.com/office/drawing/2014/main" id="{C97B358C-D28E-7F69-8F55-F9C803DD02B5}"/>
              </a:ext>
            </a:extLst>
          </p:cNvPr>
          <p:cNvPicPr>
            <a:picLocks noChangeAspect="1"/>
          </p:cNvPicPr>
          <p:nvPr/>
        </p:nvPicPr>
        <p:blipFill>
          <a:blip r:embed="rId3"/>
          <a:stretch>
            <a:fillRect/>
          </a:stretch>
        </p:blipFill>
        <p:spPr>
          <a:xfrm>
            <a:off x="385162" y="4321852"/>
            <a:ext cx="3921414" cy="2253220"/>
          </a:xfrm>
          <a:prstGeom prst="rect">
            <a:avLst/>
          </a:prstGeom>
        </p:spPr>
      </p:pic>
      <p:pic>
        <p:nvPicPr>
          <p:cNvPr id="19" name="图片 18">
            <a:extLst>
              <a:ext uri="{FF2B5EF4-FFF2-40B4-BE49-F238E27FC236}">
                <a16:creationId xmlns:a16="http://schemas.microsoft.com/office/drawing/2014/main" id="{5126EB88-DE89-6E67-7F48-1C5B0CBCD10C}"/>
              </a:ext>
            </a:extLst>
          </p:cNvPr>
          <p:cNvPicPr>
            <a:picLocks noChangeAspect="1"/>
          </p:cNvPicPr>
          <p:nvPr/>
        </p:nvPicPr>
        <p:blipFill>
          <a:blip r:embed="rId4"/>
          <a:stretch>
            <a:fillRect/>
          </a:stretch>
        </p:blipFill>
        <p:spPr>
          <a:xfrm>
            <a:off x="5454252" y="2779004"/>
            <a:ext cx="9659948" cy="40789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rcRect l="33940" r="33940"/>
          <a:stretch>
            <a:fillRect/>
          </a:stretch>
        </p:blipFill>
        <p:spPr>
          <a:xfrm>
            <a:off x="7583507" y="0"/>
            <a:ext cx="3935393" cy="6858000"/>
          </a:xfrm>
          <a:custGeom>
            <a:avLst/>
            <a:gdLst/>
            <a:ahLst/>
            <a:cxnLst/>
            <a:rect l="l" t="t" r="r" b="b"/>
            <a:pathLst>
              <a:path w="3937000" h="6858000">
                <a:moveTo>
                  <a:pt x="0" y="0"/>
                </a:moveTo>
                <a:lnTo>
                  <a:pt x="3935393" y="0"/>
                </a:lnTo>
                <a:lnTo>
                  <a:pt x="3935393" y="6858000"/>
                </a:lnTo>
                <a:lnTo>
                  <a:pt x="0" y="6858000"/>
                </a:lnTo>
                <a:close/>
              </a:path>
            </a:pathLst>
          </a:custGeom>
          <a:noFill/>
          <a:ln>
            <a:noFill/>
          </a:ln>
        </p:spPr>
      </p:pic>
      <p:sp>
        <p:nvSpPr>
          <p:cNvPr id="4" name="标题 1"/>
          <p:cNvSpPr txBox="1"/>
          <p:nvPr/>
        </p:nvSpPr>
        <p:spPr>
          <a:xfrm>
            <a:off x="0" y="3060227"/>
            <a:ext cx="1215342" cy="3020510"/>
          </a:xfrm>
          <a:prstGeom prst="rect">
            <a:avLst/>
          </a:prstGeom>
          <a:solidFill>
            <a:schemeClr val="accent1">
              <a:lumMod val="75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5" name="标题 1"/>
          <p:cNvSpPr txBox="1"/>
          <p:nvPr/>
        </p:nvSpPr>
        <p:spPr>
          <a:xfrm>
            <a:off x="11067487" y="2714457"/>
            <a:ext cx="902825" cy="302051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6" name="标题 1"/>
          <p:cNvSpPr txBox="1"/>
          <p:nvPr/>
        </p:nvSpPr>
        <p:spPr>
          <a:xfrm rot="1800000">
            <a:off x="672924" y="5122672"/>
            <a:ext cx="782367" cy="874411"/>
          </a:xfrm>
          <a:custGeom>
            <a:avLst/>
            <a:gdLst>
              <a:gd name="connsiteX0" fmla="*/ 0 w 782367"/>
              <a:gd name="connsiteY0" fmla="*/ 874411 h 874411"/>
              <a:gd name="connsiteX1" fmla="*/ 359300 w 782367"/>
              <a:gd name="connsiteY1" fmla="*/ 0 h 874411"/>
              <a:gd name="connsiteX2" fmla="*/ 782367 w 782367"/>
              <a:gd name="connsiteY2" fmla="*/ 812298 h 874411"/>
              <a:gd name="connsiteX3" fmla="*/ 0 w 782367"/>
              <a:gd name="connsiteY3" fmla="*/ 874411 h 874411"/>
            </a:gdLst>
            <a:ahLst/>
            <a:cxnLst/>
            <a:rect l="l" t="t" r="r" b="b"/>
            <a:pathLst>
              <a:path w="782367" h="874411">
                <a:moveTo>
                  <a:pt x="0" y="874411"/>
                </a:moveTo>
                <a:lnTo>
                  <a:pt x="359300" y="0"/>
                </a:lnTo>
                <a:lnTo>
                  <a:pt x="782367" y="812298"/>
                </a:lnTo>
                <a:lnTo>
                  <a:pt x="0" y="874411"/>
                </a:lnTo>
                <a:close/>
              </a:path>
            </a:pathLst>
          </a:custGeom>
          <a:solidFill>
            <a:schemeClr val="accent1">
              <a:lumMod val="50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7" name="标题 1"/>
          <p:cNvSpPr txBox="1"/>
          <p:nvPr/>
        </p:nvSpPr>
        <p:spPr>
          <a:xfrm>
            <a:off x="509286" y="2727134"/>
            <a:ext cx="8576842" cy="302051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8" name="标题 1"/>
          <p:cNvSpPr txBox="1"/>
          <p:nvPr/>
        </p:nvSpPr>
        <p:spPr>
          <a:xfrm>
            <a:off x="660401" y="2889179"/>
            <a:ext cx="8240532" cy="2662177"/>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9" name="标题 1"/>
          <p:cNvSpPr txBox="1"/>
          <p:nvPr/>
        </p:nvSpPr>
        <p:spPr>
          <a:xfrm>
            <a:off x="865509" y="3079080"/>
            <a:ext cx="2401987" cy="397586"/>
          </a:xfrm>
          <a:prstGeom prst="rect">
            <a:avLst/>
          </a:prstGeom>
          <a:noFill/>
          <a:ln>
            <a:noFill/>
          </a:ln>
        </p:spPr>
        <p:txBody>
          <a:bodyPr vert="horz" wrap="square" lIns="0" tIns="0" rIns="0" bIns="0" rtlCol="0" anchor="b"/>
          <a:lstStyle/>
          <a:p>
            <a:pPr algn="l"/>
            <a:r>
              <a:rPr kumimoji="1" lang="en-US" altLang="zh-CN" sz="1600" dirty="0" err="1">
                <a:ln w="12700">
                  <a:noFill/>
                </a:ln>
                <a:solidFill>
                  <a:srgbClr val="606BC0">
                    <a:alpha val="100000"/>
                  </a:srgbClr>
                </a:solidFill>
                <a:latin typeface="微软雅黑" panose="020B0503020204020204" charset="-122"/>
                <a:ea typeface="微软雅黑" panose="020B0503020204020204" charset="-122"/>
                <a:cs typeface="Source Han Sans CN Bold" panose="020B0800000000000000" charset="-122"/>
              </a:rPr>
              <a:t>算法实现原理</a:t>
            </a:r>
            <a:endParaRPr kumimoji="1" lang="en-US" altLang="zh-CN" sz="1600" dirty="0">
              <a:ln w="12700">
                <a:noFill/>
              </a:ln>
              <a:solidFill>
                <a:srgbClr val="606BC0">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10" name="标题 1"/>
          <p:cNvSpPr txBox="1"/>
          <p:nvPr/>
        </p:nvSpPr>
        <p:spPr>
          <a:xfrm>
            <a:off x="865509" y="3525785"/>
            <a:ext cx="2410127" cy="1393455"/>
          </a:xfrm>
          <a:prstGeom prst="rect">
            <a:avLst/>
          </a:prstGeom>
          <a:noFill/>
          <a:ln>
            <a:noFill/>
          </a:ln>
        </p:spPr>
        <p:txBody>
          <a:bodyPr vert="horz" wrap="square" lIns="0" tIns="0" rIns="0" bIns="0" rtlCol="0" anchor="t"/>
          <a:lstStyle/>
          <a:p>
            <a:pPr algn="l"/>
            <a:r>
              <a:rPr kumimoji="1" lang="en-US" altLang="zh-CN" sz="1600" dirty="0" err="1">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rPr>
              <a:t>心动模式</a:t>
            </a:r>
            <a:r>
              <a:rPr kumimoji="1" lang="zh-CN" altLang="en-US" sz="1600" dirty="0">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rPr>
              <a:t>主要是根据当前歌曲的</a:t>
            </a:r>
            <a:r>
              <a:rPr kumimoji="1" lang="en-US" altLang="zh-CN" sz="1600" dirty="0" err="1">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rPr>
              <a:t>sid</a:t>
            </a:r>
            <a:r>
              <a:rPr kumimoji="1" lang="zh-CN" altLang="en-US" sz="1600" dirty="0">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rPr>
              <a:t>和歌单的</a:t>
            </a:r>
            <a:r>
              <a:rPr kumimoji="1" lang="en-US" altLang="zh-CN" sz="1600" dirty="0" err="1">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rPr>
              <a:t>pid</a:t>
            </a:r>
            <a:r>
              <a:rPr kumimoji="1" lang="zh-CN" altLang="en-US" sz="1600" dirty="0">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rPr>
              <a:t>进行相似歌曲推荐</a:t>
            </a:r>
            <a:endParaRPr kumimoji="1" lang="en-US" altLang="zh-CN" sz="1600" dirty="0">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endParaRPr>
          </a:p>
        </p:txBody>
      </p:sp>
      <p:sp>
        <p:nvSpPr>
          <p:cNvPr id="11" name="标题 1"/>
          <p:cNvSpPr txBox="1"/>
          <p:nvPr/>
        </p:nvSpPr>
        <p:spPr>
          <a:xfrm>
            <a:off x="865509" y="4799001"/>
            <a:ext cx="905417" cy="656935"/>
          </a:xfrm>
          <a:prstGeom prst="rect">
            <a:avLst/>
          </a:prstGeom>
          <a:noFill/>
          <a:ln>
            <a:noFill/>
          </a:ln>
        </p:spPr>
        <p:txBody>
          <a:bodyPr vert="horz" wrap="square" lIns="0" tIns="0" rIns="0" bIns="0" rtlCol="0" anchor="b"/>
          <a:lstStyle/>
          <a:p>
            <a:pPr algn="l"/>
            <a:r>
              <a:rPr kumimoji="1" lang="en-US" altLang="zh-CN" sz="3200" dirty="0">
                <a:ln w="12700">
                  <a:noFill/>
                </a:ln>
                <a:solidFill>
                  <a:srgbClr val="606BC0">
                    <a:alpha val="38000"/>
                  </a:srgbClr>
                </a:solidFill>
                <a:latin typeface="微软雅黑" panose="020B0503020204020204" charset="-122"/>
                <a:ea typeface="微软雅黑" panose="020B0503020204020204" charset="-122"/>
                <a:cs typeface="OPPOSans H" panose="00020600040101010101" charset="-122"/>
              </a:rPr>
              <a:t>01</a:t>
            </a:r>
          </a:p>
        </p:txBody>
      </p:sp>
      <p:sp>
        <p:nvSpPr>
          <p:cNvPr id="15" name="标题 1"/>
          <p:cNvSpPr txBox="1"/>
          <p:nvPr/>
        </p:nvSpPr>
        <p:spPr>
          <a:xfrm>
            <a:off x="11343544" y="5019621"/>
            <a:ext cx="350710" cy="35071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763" cap="flat">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6" name="标题 1"/>
          <p:cNvSpPr txBox="1"/>
          <p:nvPr/>
        </p:nvSpPr>
        <p:spPr>
          <a:xfrm>
            <a:off x="11358917" y="3079094"/>
            <a:ext cx="319964" cy="365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763" cap="flat">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7" name="标题 1"/>
          <p:cNvSpPr txBox="1"/>
          <p:nvPr/>
        </p:nvSpPr>
        <p:spPr>
          <a:xfrm>
            <a:off x="11354784" y="4088382"/>
            <a:ext cx="328230" cy="287361"/>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763" cap="flat">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8" name="标题 1"/>
          <p:cNvSpPr txBox="1"/>
          <p:nvPr/>
        </p:nvSpPr>
        <p:spPr>
          <a:xfrm>
            <a:off x="6224587" y="3093476"/>
            <a:ext cx="2401987" cy="397586"/>
          </a:xfrm>
          <a:prstGeom prst="rect">
            <a:avLst/>
          </a:prstGeom>
          <a:noFill/>
          <a:ln>
            <a:noFill/>
          </a:ln>
        </p:spPr>
        <p:txBody>
          <a:bodyPr vert="horz" wrap="square" lIns="0" tIns="0" rIns="0" bIns="0" rtlCol="0" anchor="b"/>
          <a:lstStyle/>
          <a:p>
            <a:pPr algn="l"/>
            <a:r>
              <a:rPr kumimoji="1" lang="en-US" altLang="zh-CN" sz="1600" dirty="0" err="1">
                <a:ln w="12700">
                  <a:noFill/>
                </a:ln>
                <a:solidFill>
                  <a:srgbClr val="606BC0">
                    <a:alpha val="100000"/>
                  </a:srgbClr>
                </a:solidFill>
                <a:latin typeface="微软雅黑" panose="020B0503020204020204" charset="-122"/>
                <a:ea typeface="微软雅黑" panose="020B0503020204020204" charset="-122"/>
                <a:cs typeface="Source Han Sans CN Bold" panose="020B0800000000000000" charset="-122"/>
              </a:rPr>
              <a:t>与其他模块的交互</a:t>
            </a:r>
            <a:endParaRPr kumimoji="1" lang="en-US" altLang="zh-CN" sz="1600" dirty="0">
              <a:ln w="12700">
                <a:noFill/>
              </a:ln>
              <a:solidFill>
                <a:srgbClr val="606BC0">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19" name="标题 1"/>
          <p:cNvSpPr txBox="1"/>
          <p:nvPr/>
        </p:nvSpPr>
        <p:spPr>
          <a:xfrm>
            <a:off x="6224587" y="3525786"/>
            <a:ext cx="2410127" cy="1342664"/>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rPr>
              <a:t>心动模式与歌曲评论、喜欢音乐等模块紧密交互，用户可以在心动模式下直接对歌曲进行评论和收藏，这些行为数据又反过来影响推荐算法，形成了一个良性的互动循环。</a:t>
            </a:r>
          </a:p>
        </p:txBody>
      </p:sp>
      <p:sp>
        <p:nvSpPr>
          <p:cNvPr id="20" name="标题 1"/>
          <p:cNvSpPr txBox="1"/>
          <p:nvPr/>
        </p:nvSpPr>
        <p:spPr>
          <a:xfrm>
            <a:off x="6224587" y="4799001"/>
            <a:ext cx="905417" cy="656935"/>
          </a:xfrm>
          <a:prstGeom prst="rect">
            <a:avLst/>
          </a:prstGeom>
          <a:noFill/>
          <a:ln>
            <a:noFill/>
          </a:ln>
        </p:spPr>
        <p:txBody>
          <a:bodyPr vert="horz" wrap="square" lIns="0" tIns="0" rIns="0" bIns="0" rtlCol="0" anchor="b"/>
          <a:lstStyle/>
          <a:p>
            <a:pPr algn="l"/>
            <a:r>
              <a:rPr kumimoji="1" lang="en-US" altLang="zh-CN" sz="3200" dirty="0">
                <a:ln w="12700">
                  <a:noFill/>
                </a:ln>
                <a:solidFill>
                  <a:srgbClr val="606BC0">
                    <a:alpha val="38000"/>
                  </a:srgbClr>
                </a:solidFill>
                <a:latin typeface="微软雅黑" panose="020B0503020204020204" charset="-122"/>
                <a:ea typeface="微软雅黑" panose="020B0503020204020204" charset="-122"/>
                <a:cs typeface="OPPOSans H" panose="00020600040101010101" charset="-122"/>
              </a:rPr>
              <a:t>02</a:t>
            </a:r>
          </a:p>
        </p:txBody>
      </p:sp>
      <p:sp>
        <p:nvSpPr>
          <p:cNvPr id="21"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22"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dirty="0" err="1">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rPr>
              <a:t>心动模式</a:t>
            </a:r>
            <a:endParaRPr kumimoji="1" lang="en-US" altLang="zh-CN" sz="3200" dirty="0">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23"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0" y="0"/>
            <a:ext cx="12192000" cy="6858000"/>
          </a:xfrm>
          <a:prstGeom prst="rect">
            <a:avLst/>
          </a:prstGeom>
          <a:solidFill>
            <a:schemeClr val="bg1"/>
          </a:solidFill>
          <a:ln w="12700" cap="flat">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a:off x="-3946685" y="2529576"/>
            <a:ext cx="8334615" cy="2947439"/>
          </a:xfrm>
          <a:custGeom>
            <a:avLst/>
            <a:gdLst>
              <a:gd name="connsiteX0" fmla="*/ 0 w 8334615"/>
              <a:gd name="connsiteY0" fmla="*/ 0 h 2947439"/>
              <a:gd name="connsiteX1" fmla="*/ 8334615 w 8334615"/>
              <a:gd name="connsiteY1" fmla="*/ 0 h 2947439"/>
              <a:gd name="connsiteX2" fmla="*/ 7834185 w 8334615"/>
              <a:gd name="connsiteY2" fmla="*/ 2001722 h 2947439"/>
              <a:gd name="connsiteX3" fmla="*/ 6622933 w 8334615"/>
              <a:gd name="connsiteY3" fmla="*/ 2947439 h 2947439"/>
              <a:gd name="connsiteX4" fmla="*/ 0 w 8334615"/>
              <a:gd name="connsiteY4" fmla="*/ 2947439 h 2947439"/>
            </a:gdLst>
            <a:ahLst/>
            <a:cxnLst/>
            <a:rect l="l" t="t" r="r" b="b"/>
            <a:pathLst>
              <a:path w="8334615" h="2947439">
                <a:moveTo>
                  <a:pt x="0" y="0"/>
                </a:moveTo>
                <a:lnTo>
                  <a:pt x="8334615" y="0"/>
                </a:lnTo>
                <a:lnTo>
                  <a:pt x="7834185" y="2001722"/>
                </a:lnTo>
                <a:cubicBezTo>
                  <a:pt x="7834185" y="2001722"/>
                  <a:pt x="7523915" y="2852866"/>
                  <a:pt x="6622933" y="2947439"/>
                </a:cubicBezTo>
                <a:lnTo>
                  <a:pt x="0" y="2947439"/>
                </a:lnTo>
                <a:close/>
              </a:path>
            </a:pathLst>
          </a:custGeom>
          <a:solidFill>
            <a:schemeClr val="accent1">
              <a:lumMod val="20000"/>
              <a:lumOff val="80000"/>
            </a:schemeClr>
          </a:solidFill>
          <a:ln w="9525" cap="sq">
            <a:noFill/>
            <a:miter/>
          </a:ln>
          <a:effectLst/>
        </p:spPr>
        <p:txBody>
          <a:bodyPr vert="horz" wrap="square" lIns="91440" tIns="45720" rIns="91440" bIns="45720" rtlCol="0" anchor="ctr"/>
          <a:lstStyle/>
          <a:p>
            <a:pPr algn="ctr"/>
            <a:endParaRPr kumimoji="1" lang="zh-CN" altLang="en-US"/>
          </a:p>
        </p:txBody>
      </p:sp>
      <p:cxnSp>
        <p:nvCxnSpPr>
          <p:cNvPr id="5" name="标题 1"/>
          <p:cNvCxnSpPr/>
          <p:nvPr/>
        </p:nvCxnSpPr>
        <p:spPr>
          <a:xfrm>
            <a:off x="685346" y="6619543"/>
            <a:ext cx="3610701" cy="0"/>
          </a:xfrm>
          <a:prstGeom prst="line">
            <a:avLst/>
          </a:prstGeom>
          <a:noFill/>
          <a:ln w="6350" cap="sq">
            <a:solidFill>
              <a:schemeClr val="accent1"/>
            </a:solidFill>
            <a:miter/>
          </a:ln>
        </p:spPr>
      </p:cxnSp>
      <p:sp>
        <p:nvSpPr>
          <p:cNvPr id="6" name="标题 1"/>
          <p:cNvSpPr txBox="1"/>
          <p:nvPr/>
        </p:nvSpPr>
        <p:spPr>
          <a:xfrm flipH="1" flipV="1">
            <a:off x="1765940" y="1257764"/>
            <a:ext cx="10426060" cy="5122492"/>
          </a:xfrm>
          <a:custGeom>
            <a:avLst/>
            <a:gdLst>
              <a:gd name="connsiteX0" fmla="*/ 6915591 w 8421853"/>
              <a:gd name="connsiteY0" fmla="*/ 4804992 h 4804992"/>
              <a:gd name="connsiteX1" fmla="*/ 6208253 w 8421853"/>
              <a:gd name="connsiteY1" fmla="*/ 4804992 h 4804992"/>
              <a:gd name="connsiteX2" fmla="*/ 5284854 w 8421853"/>
              <a:gd name="connsiteY2" fmla="*/ 4804992 h 4804992"/>
              <a:gd name="connsiteX3" fmla="*/ 4577515 w 8421853"/>
              <a:gd name="connsiteY3" fmla="*/ 4804992 h 4804992"/>
              <a:gd name="connsiteX4" fmla="*/ 1913561 w 8421853"/>
              <a:gd name="connsiteY4" fmla="*/ 4804992 h 4804992"/>
              <a:gd name="connsiteX5" fmla="*/ 1206224 w 8421853"/>
              <a:gd name="connsiteY5" fmla="*/ 4804992 h 4804992"/>
              <a:gd name="connsiteX6" fmla="*/ 282823 w 8421853"/>
              <a:gd name="connsiteY6" fmla="*/ 4804992 h 4804992"/>
              <a:gd name="connsiteX7" fmla="*/ 0 w 8421853"/>
              <a:gd name="connsiteY7" fmla="*/ 4804992 h 4804992"/>
              <a:gd name="connsiteX8" fmla="*/ 0 w 8421853"/>
              <a:gd name="connsiteY8" fmla="*/ 0 h 4804992"/>
              <a:gd name="connsiteX9" fmla="*/ 8421853 w 8421853"/>
              <a:gd name="connsiteY9" fmla="*/ 0 h 4804992"/>
              <a:gd name="connsiteX10" fmla="*/ 7805081 w 8421853"/>
              <a:gd name="connsiteY10" fmla="*/ 4040963 h 4804992"/>
              <a:gd name="connsiteX11" fmla="*/ 6915591 w 8421853"/>
              <a:gd name="connsiteY11" fmla="*/ 4804992 h 4804992"/>
            </a:gdLst>
            <a:ahLst/>
            <a:cxnLst/>
            <a:rect l="l" t="t" r="r" b="b"/>
            <a:pathLst>
              <a:path w="8421853" h="4804992">
                <a:moveTo>
                  <a:pt x="6915591" y="4804992"/>
                </a:moveTo>
                <a:lnTo>
                  <a:pt x="6208253" y="4804992"/>
                </a:lnTo>
                <a:lnTo>
                  <a:pt x="5284854" y="4804992"/>
                </a:lnTo>
                <a:lnTo>
                  <a:pt x="4577515" y="4804992"/>
                </a:lnTo>
                <a:lnTo>
                  <a:pt x="1913561" y="4804992"/>
                </a:lnTo>
                <a:lnTo>
                  <a:pt x="1206224" y="4804992"/>
                </a:lnTo>
                <a:lnTo>
                  <a:pt x="282823" y="4804992"/>
                </a:lnTo>
                <a:lnTo>
                  <a:pt x="0" y="4804992"/>
                </a:lnTo>
                <a:lnTo>
                  <a:pt x="0" y="0"/>
                </a:lnTo>
                <a:lnTo>
                  <a:pt x="8421853" y="0"/>
                </a:lnTo>
                <a:lnTo>
                  <a:pt x="7805081" y="4040963"/>
                </a:lnTo>
                <a:cubicBezTo>
                  <a:pt x="7805081" y="4040963"/>
                  <a:pt x="7622841" y="4728589"/>
                  <a:pt x="6915591" y="4804992"/>
                </a:cubicBezTo>
                <a:close/>
              </a:path>
            </a:pathLst>
          </a:custGeom>
          <a:solidFill>
            <a:schemeClr val="accent1">
              <a:lumMod val="20000"/>
              <a:lumOff val="80000"/>
              <a:alpha val="2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71789" y="-754906"/>
            <a:ext cx="4392823" cy="5583642"/>
          </a:xfrm>
          <a:custGeom>
            <a:avLst/>
            <a:gdLst>
              <a:gd name="connsiteX0" fmla="*/ 269 w 3601215"/>
              <a:gd name="connsiteY0" fmla="*/ 4326351 h 4577443"/>
              <a:gd name="connsiteX1" fmla="*/ 622276 w 3601215"/>
              <a:gd name="connsiteY1" fmla="*/ 251092 h 4577443"/>
              <a:gd name="connsiteX2" fmla="*/ 914600 w 3601215"/>
              <a:gd name="connsiteY2" fmla="*/ 0 h 4577443"/>
              <a:gd name="connsiteX3" fmla="*/ 3385271 w 3601215"/>
              <a:gd name="connsiteY3" fmla="*/ 0 h 4577443"/>
              <a:gd name="connsiteX4" fmla="*/ 3600947 w 3601215"/>
              <a:gd name="connsiteY4" fmla="*/ 251092 h 4577443"/>
              <a:gd name="connsiteX5" fmla="*/ 2978940 w 3601215"/>
              <a:gd name="connsiteY5" fmla="*/ 4326351 h 4577443"/>
              <a:gd name="connsiteX6" fmla="*/ 2686616 w 3601215"/>
              <a:gd name="connsiteY6" fmla="*/ 4577443 h 4577443"/>
              <a:gd name="connsiteX7" fmla="*/ 215945 w 3601215"/>
              <a:gd name="connsiteY7" fmla="*/ 4577443 h 4577443"/>
              <a:gd name="connsiteX8" fmla="*/ 269 w 3601215"/>
              <a:gd name="connsiteY8" fmla="*/ 4326351 h 4577443"/>
            </a:gdLst>
            <a:ahLst/>
            <a:cxnLst/>
            <a:rect l="l" t="t" r="r" b="b"/>
            <a:pathLst>
              <a:path w="3601215" h="4577443">
                <a:moveTo>
                  <a:pt x="269" y="4326351"/>
                </a:moveTo>
                <a:lnTo>
                  <a:pt x="622276" y="251092"/>
                </a:lnTo>
                <a:cubicBezTo>
                  <a:pt x="622276" y="251092"/>
                  <a:pt x="682168" y="25109"/>
                  <a:pt x="914600" y="0"/>
                </a:cubicBezTo>
                <a:lnTo>
                  <a:pt x="3385271" y="0"/>
                </a:lnTo>
                <a:cubicBezTo>
                  <a:pt x="3385271" y="0"/>
                  <a:pt x="3610039" y="25109"/>
                  <a:pt x="3600947" y="251092"/>
                </a:cubicBezTo>
                <a:lnTo>
                  <a:pt x="2978940" y="4326351"/>
                </a:lnTo>
                <a:cubicBezTo>
                  <a:pt x="2978940" y="4326351"/>
                  <a:pt x="2919048" y="4552334"/>
                  <a:pt x="2686616" y="4577443"/>
                </a:cubicBezTo>
                <a:lnTo>
                  <a:pt x="215945" y="4577443"/>
                </a:lnTo>
                <a:cubicBezTo>
                  <a:pt x="215945" y="4577443"/>
                  <a:pt x="-8823" y="4552334"/>
                  <a:pt x="269" y="4326351"/>
                </a:cubicBezTo>
              </a:path>
            </a:pathLst>
          </a:custGeom>
          <a:solidFill>
            <a:schemeClr val="accent1">
              <a:alpha val="4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85346" y="-754906"/>
            <a:ext cx="4692770" cy="5583642"/>
          </a:xfrm>
          <a:custGeom>
            <a:avLst/>
            <a:gdLst>
              <a:gd name="connsiteX0" fmla="*/ 1115645 w 4692770"/>
              <a:gd name="connsiteY0" fmla="*/ 0 h 5583642"/>
              <a:gd name="connsiteX1" fmla="*/ 1415592 w 4692770"/>
              <a:gd name="connsiteY1" fmla="*/ 0 h 5583642"/>
              <a:gd name="connsiteX2" fmla="*/ 1668720 w 4692770"/>
              <a:gd name="connsiteY2" fmla="*/ 0 h 5583642"/>
              <a:gd name="connsiteX3" fmla="*/ 2524970 w 4692770"/>
              <a:gd name="connsiteY3" fmla="*/ 0 h 5583642"/>
              <a:gd name="connsiteX4" fmla="*/ 2766905 w 4692770"/>
              <a:gd name="connsiteY4" fmla="*/ 0 h 5583642"/>
              <a:gd name="connsiteX5" fmla="*/ 2778098 w 4692770"/>
              <a:gd name="connsiteY5" fmla="*/ 0 h 5583642"/>
              <a:gd name="connsiteX6" fmla="*/ 3020033 w 4692770"/>
              <a:gd name="connsiteY6" fmla="*/ 0 h 5583642"/>
              <a:gd name="connsiteX7" fmla="*/ 3876283 w 4692770"/>
              <a:gd name="connsiteY7" fmla="*/ 0 h 5583642"/>
              <a:gd name="connsiteX8" fmla="*/ 4129411 w 4692770"/>
              <a:gd name="connsiteY8" fmla="*/ 0 h 5583642"/>
              <a:gd name="connsiteX9" fmla="*/ 4429358 w 4692770"/>
              <a:gd name="connsiteY9" fmla="*/ 0 h 5583642"/>
              <a:gd name="connsiteX10" fmla="*/ 4692443 w 4692770"/>
              <a:gd name="connsiteY10" fmla="*/ 306286 h 5583642"/>
              <a:gd name="connsiteX11" fmla="*/ 3933709 w 4692770"/>
              <a:gd name="connsiteY11" fmla="*/ 5277356 h 5583642"/>
              <a:gd name="connsiteX12" fmla="*/ 3577127 w 4692770"/>
              <a:gd name="connsiteY12" fmla="*/ 5583642 h 5583642"/>
              <a:gd name="connsiteX13" fmla="*/ 3277180 w 4692770"/>
              <a:gd name="connsiteY13" fmla="*/ 5583642 h 5583642"/>
              <a:gd name="connsiteX14" fmla="*/ 3024052 w 4692770"/>
              <a:gd name="connsiteY14" fmla="*/ 5583642 h 5583642"/>
              <a:gd name="connsiteX15" fmla="*/ 2167802 w 4692770"/>
              <a:gd name="connsiteY15" fmla="*/ 5583642 h 5583642"/>
              <a:gd name="connsiteX16" fmla="*/ 1925866 w 4692770"/>
              <a:gd name="connsiteY16" fmla="*/ 5583642 h 5583642"/>
              <a:gd name="connsiteX17" fmla="*/ 1914674 w 4692770"/>
              <a:gd name="connsiteY17" fmla="*/ 5583642 h 5583642"/>
              <a:gd name="connsiteX18" fmla="*/ 1672738 w 4692770"/>
              <a:gd name="connsiteY18" fmla="*/ 5583642 h 5583642"/>
              <a:gd name="connsiteX19" fmla="*/ 816488 w 4692770"/>
              <a:gd name="connsiteY19" fmla="*/ 5583642 h 5583642"/>
              <a:gd name="connsiteX20" fmla="*/ 563360 w 4692770"/>
              <a:gd name="connsiteY20" fmla="*/ 5583642 h 5583642"/>
              <a:gd name="connsiteX21" fmla="*/ 263413 w 4692770"/>
              <a:gd name="connsiteY21" fmla="*/ 5583642 h 5583642"/>
              <a:gd name="connsiteX22" fmla="*/ 328 w 4692770"/>
              <a:gd name="connsiteY22" fmla="*/ 5277356 h 5583642"/>
              <a:gd name="connsiteX23" fmla="*/ 759063 w 4692770"/>
              <a:gd name="connsiteY23" fmla="*/ 306286 h 5583642"/>
              <a:gd name="connsiteX24" fmla="*/ 1115645 w 4692770"/>
              <a:gd name="connsiteY24" fmla="*/ 0 h 5583642"/>
            </a:gdLst>
            <a:ahLst/>
            <a:cxnLst/>
            <a:rect l="l" t="t" r="r" b="b"/>
            <a:pathLst>
              <a:path w="4692770" h="5583642">
                <a:moveTo>
                  <a:pt x="1115645" y="0"/>
                </a:moveTo>
                <a:lnTo>
                  <a:pt x="1415592" y="0"/>
                </a:lnTo>
                <a:lnTo>
                  <a:pt x="1668720" y="0"/>
                </a:lnTo>
                <a:lnTo>
                  <a:pt x="2524970" y="0"/>
                </a:lnTo>
                <a:lnTo>
                  <a:pt x="2766905" y="0"/>
                </a:lnTo>
                <a:lnTo>
                  <a:pt x="2778098" y="0"/>
                </a:lnTo>
                <a:lnTo>
                  <a:pt x="3020033" y="0"/>
                </a:lnTo>
                <a:lnTo>
                  <a:pt x="3876283" y="0"/>
                </a:lnTo>
                <a:lnTo>
                  <a:pt x="4129411" y="0"/>
                </a:lnTo>
                <a:lnTo>
                  <a:pt x="4429358" y="0"/>
                </a:lnTo>
                <a:cubicBezTo>
                  <a:pt x="4429358" y="0"/>
                  <a:pt x="4703534" y="30628"/>
                  <a:pt x="4692443" y="306286"/>
                </a:cubicBezTo>
                <a:lnTo>
                  <a:pt x="3933709" y="5277356"/>
                </a:lnTo>
                <a:cubicBezTo>
                  <a:pt x="3933709" y="5277356"/>
                  <a:pt x="3860651" y="5553014"/>
                  <a:pt x="3577127" y="5583642"/>
                </a:cubicBezTo>
                <a:lnTo>
                  <a:pt x="3277180" y="5583642"/>
                </a:lnTo>
                <a:lnTo>
                  <a:pt x="3024052" y="5583642"/>
                </a:lnTo>
                <a:lnTo>
                  <a:pt x="2167802" y="5583642"/>
                </a:lnTo>
                <a:lnTo>
                  <a:pt x="1925866" y="5583642"/>
                </a:lnTo>
                <a:lnTo>
                  <a:pt x="1914674" y="5583642"/>
                </a:lnTo>
                <a:lnTo>
                  <a:pt x="1672738" y="5583642"/>
                </a:lnTo>
                <a:lnTo>
                  <a:pt x="816488" y="5583642"/>
                </a:lnTo>
                <a:lnTo>
                  <a:pt x="563360" y="5583642"/>
                </a:lnTo>
                <a:lnTo>
                  <a:pt x="263413" y="5583642"/>
                </a:lnTo>
                <a:cubicBezTo>
                  <a:pt x="263413" y="5583642"/>
                  <a:pt x="-10762" y="5553014"/>
                  <a:pt x="328" y="5277356"/>
                </a:cubicBezTo>
                <a:lnTo>
                  <a:pt x="759063" y="306286"/>
                </a:lnTo>
                <a:cubicBezTo>
                  <a:pt x="759063" y="306286"/>
                  <a:pt x="832120" y="30628"/>
                  <a:pt x="1115645"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9" name="标题 1"/>
          <p:cNvCxnSpPr/>
          <p:nvPr/>
        </p:nvCxnSpPr>
        <p:spPr>
          <a:xfrm>
            <a:off x="6509447" y="2307333"/>
            <a:ext cx="3916613" cy="0"/>
          </a:xfrm>
          <a:prstGeom prst="line">
            <a:avLst/>
          </a:prstGeom>
          <a:noFill/>
          <a:ln w="6350" cap="sq">
            <a:solidFill>
              <a:schemeClr val="accent1"/>
            </a:solidFill>
            <a:miter/>
          </a:ln>
        </p:spPr>
      </p:cxnSp>
      <p:cxnSp>
        <p:nvCxnSpPr>
          <p:cNvPr id="10" name="标题 1"/>
          <p:cNvCxnSpPr/>
          <p:nvPr/>
        </p:nvCxnSpPr>
        <p:spPr>
          <a:xfrm>
            <a:off x="6205478" y="3346744"/>
            <a:ext cx="3916613" cy="0"/>
          </a:xfrm>
          <a:prstGeom prst="line">
            <a:avLst/>
          </a:prstGeom>
          <a:noFill/>
          <a:ln w="6350" cap="sq">
            <a:solidFill>
              <a:schemeClr val="accent1"/>
            </a:solidFill>
            <a:miter/>
          </a:ln>
        </p:spPr>
      </p:cxnSp>
      <p:cxnSp>
        <p:nvCxnSpPr>
          <p:cNvPr id="11" name="标题 1"/>
          <p:cNvCxnSpPr/>
          <p:nvPr/>
        </p:nvCxnSpPr>
        <p:spPr>
          <a:xfrm>
            <a:off x="5831829" y="4386155"/>
            <a:ext cx="3916613" cy="0"/>
          </a:xfrm>
          <a:prstGeom prst="line">
            <a:avLst/>
          </a:prstGeom>
          <a:noFill/>
          <a:ln w="6350" cap="sq">
            <a:solidFill>
              <a:schemeClr val="accent1"/>
            </a:solidFill>
            <a:miter/>
          </a:ln>
        </p:spPr>
      </p:cxnSp>
      <p:sp>
        <p:nvSpPr>
          <p:cNvPr id="12" name="标题 1"/>
          <p:cNvSpPr txBox="1"/>
          <p:nvPr/>
        </p:nvSpPr>
        <p:spPr>
          <a:xfrm>
            <a:off x="1446076" y="2511032"/>
            <a:ext cx="3215439" cy="1354217"/>
          </a:xfrm>
          <a:prstGeom prst="rect">
            <a:avLst/>
          </a:prstGeom>
          <a:noFill/>
          <a:ln>
            <a:noFill/>
          </a:ln>
        </p:spPr>
        <p:txBody>
          <a:bodyPr vert="horz" wrap="square" lIns="0" tIns="0" rIns="0" bIns="0" rtlCol="0" anchor="ctr"/>
          <a:lstStyle/>
          <a:p>
            <a:pPr algn="ctr"/>
            <a:r>
              <a:rPr kumimoji="1" lang="en-US" altLang="zh-CN" sz="8800" i="1">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sp>
        <p:nvSpPr>
          <p:cNvPr id="13" name="标题 1"/>
          <p:cNvSpPr txBox="1"/>
          <p:nvPr/>
        </p:nvSpPr>
        <p:spPr>
          <a:xfrm>
            <a:off x="1365896" y="3663655"/>
            <a:ext cx="3215439" cy="615553"/>
          </a:xfrm>
          <a:prstGeom prst="rect">
            <a:avLst/>
          </a:prstGeom>
          <a:noFill/>
          <a:ln>
            <a:noFill/>
          </a:ln>
        </p:spPr>
        <p:txBody>
          <a:bodyPr vert="horz" wrap="square" lIns="0" tIns="0" rIns="0" bIns="0" rtlCol="0" anchor="ctr"/>
          <a:lstStyle/>
          <a:p>
            <a:pPr algn="ctr"/>
            <a:r>
              <a:rPr kumimoji="1" lang="en-US" altLang="zh-CN" sz="4000" i="1">
                <a:ln w="12700">
                  <a:noFill/>
                </a:ln>
                <a:solidFill>
                  <a:srgbClr val="FFFFFF">
                    <a:alpha val="65000"/>
                  </a:srgbClr>
                </a:solidFill>
                <a:latin typeface="OPPOSans R" panose="00020600040101010101" charset="-122"/>
                <a:ea typeface="OPPOSans R" panose="00020600040101010101" charset="-122"/>
                <a:cs typeface="OPPOSans R" panose="00020600040101010101" charset="-122"/>
              </a:rPr>
              <a:t>contents</a:t>
            </a:r>
            <a:endParaRPr kumimoji="1" lang="zh-CN" altLang="en-US"/>
          </a:p>
        </p:txBody>
      </p:sp>
      <p:sp>
        <p:nvSpPr>
          <p:cNvPr id="14" name="标题 1"/>
          <p:cNvSpPr txBox="1"/>
          <p:nvPr/>
        </p:nvSpPr>
        <p:spPr>
          <a:xfrm>
            <a:off x="7850535" y="1429181"/>
            <a:ext cx="3600000" cy="720000"/>
          </a:xfrm>
          <a:prstGeom prst="rect">
            <a:avLst/>
          </a:prstGeom>
          <a:noFill/>
          <a:ln>
            <a:noFill/>
          </a:ln>
          <a:effectLst/>
        </p:spPr>
        <p:txBody>
          <a:bodyPr vert="horz" wrap="square" lIns="91440" tIns="45720" rIns="91440" bIns="45720" rtlCol="0" anchor="ctr"/>
          <a:lstStyle/>
          <a:p>
            <a:pPr algn="l"/>
            <a:r>
              <a:rPr kumimoji="1" lang="en-US" altLang="zh-CN" sz="2000" dirty="0" err="1">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项目概览与技术选型</a:t>
            </a:r>
            <a:endParaRPr kumimoji="1" lang="zh-CN" altLang="en-US" dirty="0"/>
          </a:p>
        </p:txBody>
      </p:sp>
      <p:sp>
        <p:nvSpPr>
          <p:cNvPr id="15" name="标题 1"/>
          <p:cNvSpPr txBox="1"/>
          <p:nvPr/>
        </p:nvSpPr>
        <p:spPr>
          <a:xfrm>
            <a:off x="6558681" y="1550200"/>
            <a:ext cx="1123692" cy="477962"/>
          </a:xfrm>
          <a:custGeom>
            <a:avLst/>
            <a:gdLst>
              <a:gd name="connsiteX0" fmla="*/ 977 w 1123692"/>
              <a:gd name="connsiteY0" fmla="*/ 391716 h 477962"/>
              <a:gd name="connsiteX1" fmla="*/ 77345 w 1123692"/>
              <a:gd name="connsiteY1" fmla="*/ 86246 h 477962"/>
              <a:gd name="connsiteX2" fmla="*/ 187807 w 1123692"/>
              <a:gd name="connsiteY2" fmla="*/ 0 h 477962"/>
              <a:gd name="connsiteX3" fmla="*/ 1055378 w 1123692"/>
              <a:gd name="connsiteY3" fmla="*/ 0 h 477962"/>
              <a:gd name="connsiteX4" fmla="*/ 1122716 w 1123692"/>
              <a:gd name="connsiteY4" fmla="*/ 86246 h 477962"/>
              <a:gd name="connsiteX5" fmla="*/ 1046350 w 1123692"/>
              <a:gd name="connsiteY5" fmla="*/ 391716 h 477962"/>
              <a:gd name="connsiteX6" fmla="*/ 935888 w 1123692"/>
              <a:gd name="connsiteY6" fmla="*/ 477962 h 477962"/>
              <a:gd name="connsiteX7" fmla="*/ 68316 w 1123692"/>
              <a:gd name="connsiteY7" fmla="*/ 477962 h 477962"/>
              <a:gd name="connsiteX8" fmla="*/ 977 w 1123692"/>
              <a:gd name="connsiteY8" fmla="*/ 391716 h 477962"/>
            </a:gdLst>
            <a:ahLst/>
            <a:cxnLst/>
            <a:rect l="l" t="t" r="r" b="b"/>
            <a:pathLst>
              <a:path w="1123692" h="477962">
                <a:moveTo>
                  <a:pt x="977" y="391716"/>
                </a:moveTo>
                <a:lnTo>
                  <a:pt x="77345" y="86246"/>
                </a:lnTo>
                <a:cubicBezTo>
                  <a:pt x="77345" y="86246"/>
                  <a:pt x="105641" y="8625"/>
                  <a:pt x="187807" y="0"/>
                </a:cubicBezTo>
                <a:lnTo>
                  <a:pt x="1055378" y="0"/>
                </a:lnTo>
                <a:cubicBezTo>
                  <a:pt x="1055378" y="0"/>
                  <a:pt x="1133232" y="8625"/>
                  <a:pt x="1122716" y="86246"/>
                </a:cubicBezTo>
                <a:lnTo>
                  <a:pt x="1046350" y="391716"/>
                </a:lnTo>
                <a:cubicBezTo>
                  <a:pt x="1046350" y="391716"/>
                  <a:pt x="1018055" y="469337"/>
                  <a:pt x="935888" y="477962"/>
                </a:cubicBezTo>
                <a:lnTo>
                  <a:pt x="68316" y="477962"/>
                </a:lnTo>
                <a:cubicBezTo>
                  <a:pt x="68316" y="477962"/>
                  <a:pt x="-9538" y="469337"/>
                  <a:pt x="977" y="391716"/>
                </a:cubicBezTo>
              </a:path>
            </a:pathLst>
          </a:custGeom>
          <a:gradFill>
            <a:gsLst>
              <a:gs pos="0">
                <a:schemeClr val="accent1">
                  <a:lumMod val="40000"/>
                  <a:lumOff val="60000"/>
                </a:schemeClr>
              </a:gs>
              <a:gs pos="81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a:off x="6688154" y="1558349"/>
            <a:ext cx="835978" cy="461665"/>
          </a:xfrm>
          <a:prstGeom prst="rect">
            <a:avLst/>
          </a:prstGeom>
          <a:noFill/>
          <a:ln>
            <a:noFill/>
          </a:ln>
        </p:spPr>
        <p:txBody>
          <a:bodyPr vert="horz" wrap="square" lIns="91440" tIns="45720" rIns="91440" bIns="45720" rtlCol="0" anchor="ctr"/>
          <a:lstStyle/>
          <a:p>
            <a:pPr algn="ctr"/>
            <a:r>
              <a:rPr kumimoji="1" lang="en-US" altLang="zh-CN" sz="24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01</a:t>
            </a:r>
            <a:endParaRPr kumimoji="1" lang="zh-CN" altLang="en-US"/>
          </a:p>
        </p:txBody>
      </p:sp>
      <p:sp>
        <p:nvSpPr>
          <p:cNvPr id="17" name="标题 1"/>
          <p:cNvSpPr txBox="1"/>
          <p:nvPr/>
        </p:nvSpPr>
        <p:spPr>
          <a:xfrm>
            <a:off x="7219900" y="3508003"/>
            <a:ext cx="3600000" cy="720000"/>
          </a:xfrm>
          <a:prstGeom prst="rect">
            <a:avLst/>
          </a:prstGeom>
          <a:noFill/>
          <a:ln>
            <a:noFill/>
          </a:ln>
          <a:effectLst/>
        </p:spPr>
        <p:txBody>
          <a:bodyPr vert="horz" wrap="square" lIns="91440" tIns="45720" rIns="91440" bIns="45720" rtlCol="0" anchor="ctr"/>
          <a:lstStyle/>
          <a:p>
            <a:pPr algn="l"/>
            <a:r>
              <a:rPr kumimoji="1" lang="en-US" altLang="zh-CN" sz="2000" dirty="0" err="1">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关键技术实现与挑战</a:t>
            </a:r>
            <a:endParaRPr kumimoji="1" lang="zh-CN" altLang="en-US" dirty="0"/>
          </a:p>
        </p:txBody>
      </p:sp>
      <p:sp>
        <p:nvSpPr>
          <p:cNvPr id="18" name="标题 1"/>
          <p:cNvSpPr txBox="1"/>
          <p:nvPr/>
        </p:nvSpPr>
        <p:spPr>
          <a:xfrm>
            <a:off x="5937785" y="3627468"/>
            <a:ext cx="1123692" cy="477962"/>
          </a:xfrm>
          <a:custGeom>
            <a:avLst/>
            <a:gdLst>
              <a:gd name="connsiteX0" fmla="*/ 977 w 1123692"/>
              <a:gd name="connsiteY0" fmla="*/ 391716 h 477962"/>
              <a:gd name="connsiteX1" fmla="*/ 77345 w 1123692"/>
              <a:gd name="connsiteY1" fmla="*/ 86246 h 477962"/>
              <a:gd name="connsiteX2" fmla="*/ 187807 w 1123692"/>
              <a:gd name="connsiteY2" fmla="*/ 0 h 477962"/>
              <a:gd name="connsiteX3" fmla="*/ 1055378 w 1123692"/>
              <a:gd name="connsiteY3" fmla="*/ 0 h 477962"/>
              <a:gd name="connsiteX4" fmla="*/ 1122716 w 1123692"/>
              <a:gd name="connsiteY4" fmla="*/ 86246 h 477962"/>
              <a:gd name="connsiteX5" fmla="*/ 1046350 w 1123692"/>
              <a:gd name="connsiteY5" fmla="*/ 391716 h 477962"/>
              <a:gd name="connsiteX6" fmla="*/ 935888 w 1123692"/>
              <a:gd name="connsiteY6" fmla="*/ 477962 h 477962"/>
              <a:gd name="connsiteX7" fmla="*/ 68316 w 1123692"/>
              <a:gd name="connsiteY7" fmla="*/ 477962 h 477962"/>
              <a:gd name="connsiteX8" fmla="*/ 977 w 1123692"/>
              <a:gd name="connsiteY8" fmla="*/ 391716 h 477962"/>
            </a:gdLst>
            <a:ahLst/>
            <a:cxnLst/>
            <a:rect l="l" t="t" r="r" b="b"/>
            <a:pathLst>
              <a:path w="1123692" h="477962">
                <a:moveTo>
                  <a:pt x="977" y="391716"/>
                </a:moveTo>
                <a:lnTo>
                  <a:pt x="77345" y="86246"/>
                </a:lnTo>
                <a:cubicBezTo>
                  <a:pt x="77345" y="86246"/>
                  <a:pt x="105641" y="8625"/>
                  <a:pt x="187807" y="0"/>
                </a:cubicBezTo>
                <a:lnTo>
                  <a:pt x="1055378" y="0"/>
                </a:lnTo>
                <a:cubicBezTo>
                  <a:pt x="1055378" y="0"/>
                  <a:pt x="1133232" y="8625"/>
                  <a:pt x="1122716" y="86246"/>
                </a:cubicBezTo>
                <a:lnTo>
                  <a:pt x="1046350" y="391716"/>
                </a:lnTo>
                <a:cubicBezTo>
                  <a:pt x="1046350" y="391716"/>
                  <a:pt x="1018055" y="469337"/>
                  <a:pt x="935888" y="477962"/>
                </a:cubicBezTo>
                <a:lnTo>
                  <a:pt x="68316" y="477962"/>
                </a:lnTo>
                <a:cubicBezTo>
                  <a:pt x="68316" y="477962"/>
                  <a:pt x="-9538" y="469337"/>
                  <a:pt x="977" y="391716"/>
                </a:cubicBezTo>
              </a:path>
            </a:pathLst>
          </a:custGeom>
          <a:gradFill>
            <a:gsLst>
              <a:gs pos="0">
                <a:schemeClr val="accent1">
                  <a:lumMod val="40000"/>
                  <a:lumOff val="60000"/>
                </a:schemeClr>
              </a:gs>
              <a:gs pos="81000">
                <a:schemeClr val="accent1"/>
              </a:gs>
            </a:gsLst>
            <a:lin ang="2700000" scaled="0"/>
          </a:gradFill>
          <a:ln w="12700" cap="sq">
            <a:noFill/>
            <a:miter/>
          </a:ln>
        </p:spPr>
        <p:txBody>
          <a:bodyPr vert="horz" wrap="square" lIns="91440" tIns="45720" rIns="91440" bIns="45720" rtlCol="0" anchor="ctr"/>
          <a:lstStyle/>
          <a:p>
            <a:pPr algn="ctr"/>
            <a:endParaRPr kumimoji="1" lang="zh-CN" altLang="en-US" dirty="0"/>
          </a:p>
        </p:txBody>
      </p:sp>
      <p:sp>
        <p:nvSpPr>
          <p:cNvPr id="19" name="标题 1"/>
          <p:cNvSpPr txBox="1"/>
          <p:nvPr/>
        </p:nvSpPr>
        <p:spPr>
          <a:xfrm>
            <a:off x="6067258" y="3635617"/>
            <a:ext cx="835978" cy="461665"/>
          </a:xfrm>
          <a:prstGeom prst="rect">
            <a:avLst/>
          </a:prstGeom>
          <a:noFill/>
          <a:ln>
            <a:noFill/>
          </a:ln>
        </p:spPr>
        <p:txBody>
          <a:bodyPr vert="horz" wrap="square" lIns="91440" tIns="45720" rIns="91440" bIns="45720" rtlCol="0" anchor="ctr"/>
          <a:lstStyle/>
          <a:p>
            <a:pPr algn="ctr"/>
            <a:r>
              <a:rPr kumimoji="1" lang="en-US" altLang="zh-CN" sz="24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03</a:t>
            </a:r>
            <a:endParaRPr kumimoji="1" lang="zh-CN" altLang="en-US"/>
          </a:p>
        </p:txBody>
      </p:sp>
      <p:sp>
        <p:nvSpPr>
          <p:cNvPr id="20" name="标题 1"/>
          <p:cNvSpPr txBox="1"/>
          <p:nvPr/>
        </p:nvSpPr>
        <p:spPr>
          <a:xfrm>
            <a:off x="7520567" y="2468592"/>
            <a:ext cx="3600000" cy="720000"/>
          </a:xfrm>
          <a:prstGeom prst="rect">
            <a:avLst/>
          </a:prstGeom>
          <a:noFill/>
          <a:ln>
            <a:noFill/>
          </a:ln>
          <a:effectLst/>
        </p:spPr>
        <p:txBody>
          <a:bodyPr vert="horz" wrap="square" lIns="91440" tIns="45720" rIns="91440" bIns="45720" rtlCol="0" anchor="ctr"/>
          <a:lstStyle/>
          <a:p>
            <a:pPr algn="l"/>
            <a:r>
              <a:rPr kumimoji="1" lang="en-US" altLang="zh-CN" sz="20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项目开发流程与实践</a:t>
            </a:r>
            <a:endParaRPr kumimoji="1" lang="zh-CN" altLang="en-US"/>
          </a:p>
        </p:txBody>
      </p:sp>
      <p:sp>
        <p:nvSpPr>
          <p:cNvPr id="21" name="标题 1"/>
          <p:cNvSpPr txBox="1"/>
          <p:nvPr/>
        </p:nvSpPr>
        <p:spPr>
          <a:xfrm>
            <a:off x="6263070" y="2588057"/>
            <a:ext cx="1123692" cy="477962"/>
          </a:xfrm>
          <a:custGeom>
            <a:avLst/>
            <a:gdLst>
              <a:gd name="connsiteX0" fmla="*/ 977 w 1123692"/>
              <a:gd name="connsiteY0" fmla="*/ 391716 h 477962"/>
              <a:gd name="connsiteX1" fmla="*/ 77345 w 1123692"/>
              <a:gd name="connsiteY1" fmla="*/ 86246 h 477962"/>
              <a:gd name="connsiteX2" fmla="*/ 187807 w 1123692"/>
              <a:gd name="connsiteY2" fmla="*/ 0 h 477962"/>
              <a:gd name="connsiteX3" fmla="*/ 1055378 w 1123692"/>
              <a:gd name="connsiteY3" fmla="*/ 0 h 477962"/>
              <a:gd name="connsiteX4" fmla="*/ 1122716 w 1123692"/>
              <a:gd name="connsiteY4" fmla="*/ 86246 h 477962"/>
              <a:gd name="connsiteX5" fmla="*/ 1046350 w 1123692"/>
              <a:gd name="connsiteY5" fmla="*/ 391716 h 477962"/>
              <a:gd name="connsiteX6" fmla="*/ 935888 w 1123692"/>
              <a:gd name="connsiteY6" fmla="*/ 477962 h 477962"/>
              <a:gd name="connsiteX7" fmla="*/ 68316 w 1123692"/>
              <a:gd name="connsiteY7" fmla="*/ 477962 h 477962"/>
              <a:gd name="connsiteX8" fmla="*/ 977 w 1123692"/>
              <a:gd name="connsiteY8" fmla="*/ 391716 h 477962"/>
            </a:gdLst>
            <a:ahLst/>
            <a:cxnLst/>
            <a:rect l="l" t="t" r="r" b="b"/>
            <a:pathLst>
              <a:path w="1123692" h="477962">
                <a:moveTo>
                  <a:pt x="977" y="391716"/>
                </a:moveTo>
                <a:lnTo>
                  <a:pt x="77345" y="86246"/>
                </a:lnTo>
                <a:cubicBezTo>
                  <a:pt x="77345" y="86246"/>
                  <a:pt x="105641" y="8625"/>
                  <a:pt x="187807" y="0"/>
                </a:cubicBezTo>
                <a:lnTo>
                  <a:pt x="1055378" y="0"/>
                </a:lnTo>
                <a:cubicBezTo>
                  <a:pt x="1055378" y="0"/>
                  <a:pt x="1133232" y="8625"/>
                  <a:pt x="1122716" y="86246"/>
                </a:cubicBezTo>
                <a:lnTo>
                  <a:pt x="1046350" y="391716"/>
                </a:lnTo>
                <a:cubicBezTo>
                  <a:pt x="1046350" y="391716"/>
                  <a:pt x="1018055" y="469337"/>
                  <a:pt x="935888" y="477962"/>
                </a:cubicBezTo>
                <a:lnTo>
                  <a:pt x="68316" y="477962"/>
                </a:lnTo>
                <a:cubicBezTo>
                  <a:pt x="68316" y="477962"/>
                  <a:pt x="-9538" y="469337"/>
                  <a:pt x="977" y="391716"/>
                </a:cubicBezTo>
              </a:path>
            </a:pathLst>
          </a:custGeom>
          <a:gradFill>
            <a:gsLst>
              <a:gs pos="0">
                <a:schemeClr val="accent2">
                  <a:lumMod val="40000"/>
                  <a:lumOff val="60000"/>
                </a:schemeClr>
              </a:gs>
              <a:gs pos="81000">
                <a:schemeClr val="accent2"/>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6392543" y="2596206"/>
            <a:ext cx="835978" cy="461665"/>
          </a:xfrm>
          <a:prstGeom prst="rect">
            <a:avLst/>
          </a:prstGeom>
          <a:noFill/>
          <a:ln>
            <a:noFill/>
          </a:ln>
        </p:spPr>
        <p:txBody>
          <a:bodyPr vert="horz" wrap="square" lIns="91440" tIns="45720" rIns="91440" bIns="45720" rtlCol="0" anchor="ctr"/>
          <a:lstStyle/>
          <a:p>
            <a:pPr algn="ctr"/>
            <a:r>
              <a:rPr kumimoji="1" lang="en-US" altLang="zh-CN" sz="24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02</a:t>
            </a:r>
            <a:endParaRPr kumimoji="1" lang="zh-CN" altLang="en-US"/>
          </a:p>
        </p:txBody>
      </p:sp>
      <p:sp>
        <p:nvSpPr>
          <p:cNvPr id="23" name="标题 1"/>
          <p:cNvSpPr txBox="1"/>
          <p:nvPr/>
        </p:nvSpPr>
        <p:spPr>
          <a:xfrm>
            <a:off x="6939736" y="4547414"/>
            <a:ext cx="3600000" cy="720000"/>
          </a:xfrm>
          <a:prstGeom prst="rect">
            <a:avLst/>
          </a:prstGeom>
          <a:noFill/>
          <a:ln>
            <a:noFill/>
          </a:ln>
          <a:effectLst/>
        </p:spPr>
        <p:txBody>
          <a:bodyPr vert="horz" wrap="square" lIns="91440" tIns="45720" rIns="91440" bIns="45720" rtlCol="0" anchor="ctr"/>
          <a:lstStyle/>
          <a:p>
            <a:pPr algn="l"/>
            <a:r>
              <a:rPr kumimoji="1" lang="en-US" altLang="zh-CN" sz="2000" dirty="0" err="1">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项目测试与质量保证</a:t>
            </a:r>
            <a:endParaRPr kumimoji="1" lang="zh-CN" altLang="en-US" dirty="0"/>
          </a:p>
        </p:txBody>
      </p:sp>
      <p:sp>
        <p:nvSpPr>
          <p:cNvPr id="24" name="标题 1"/>
          <p:cNvSpPr txBox="1"/>
          <p:nvPr/>
        </p:nvSpPr>
        <p:spPr>
          <a:xfrm>
            <a:off x="5644465" y="4666879"/>
            <a:ext cx="1123692" cy="477962"/>
          </a:xfrm>
          <a:custGeom>
            <a:avLst/>
            <a:gdLst>
              <a:gd name="connsiteX0" fmla="*/ 977 w 1123692"/>
              <a:gd name="connsiteY0" fmla="*/ 391716 h 477962"/>
              <a:gd name="connsiteX1" fmla="*/ 77345 w 1123692"/>
              <a:gd name="connsiteY1" fmla="*/ 86246 h 477962"/>
              <a:gd name="connsiteX2" fmla="*/ 187807 w 1123692"/>
              <a:gd name="connsiteY2" fmla="*/ 0 h 477962"/>
              <a:gd name="connsiteX3" fmla="*/ 1055378 w 1123692"/>
              <a:gd name="connsiteY3" fmla="*/ 0 h 477962"/>
              <a:gd name="connsiteX4" fmla="*/ 1122716 w 1123692"/>
              <a:gd name="connsiteY4" fmla="*/ 86246 h 477962"/>
              <a:gd name="connsiteX5" fmla="*/ 1046350 w 1123692"/>
              <a:gd name="connsiteY5" fmla="*/ 391716 h 477962"/>
              <a:gd name="connsiteX6" fmla="*/ 935888 w 1123692"/>
              <a:gd name="connsiteY6" fmla="*/ 477962 h 477962"/>
              <a:gd name="connsiteX7" fmla="*/ 68316 w 1123692"/>
              <a:gd name="connsiteY7" fmla="*/ 477962 h 477962"/>
              <a:gd name="connsiteX8" fmla="*/ 977 w 1123692"/>
              <a:gd name="connsiteY8" fmla="*/ 391716 h 477962"/>
            </a:gdLst>
            <a:ahLst/>
            <a:cxnLst/>
            <a:rect l="l" t="t" r="r" b="b"/>
            <a:pathLst>
              <a:path w="1123692" h="477962">
                <a:moveTo>
                  <a:pt x="977" y="391716"/>
                </a:moveTo>
                <a:lnTo>
                  <a:pt x="77345" y="86246"/>
                </a:lnTo>
                <a:cubicBezTo>
                  <a:pt x="77345" y="86246"/>
                  <a:pt x="105641" y="8625"/>
                  <a:pt x="187807" y="0"/>
                </a:cubicBezTo>
                <a:lnTo>
                  <a:pt x="1055378" y="0"/>
                </a:lnTo>
                <a:cubicBezTo>
                  <a:pt x="1055378" y="0"/>
                  <a:pt x="1133232" y="8625"/>
                  <a:pt x="1122716" y="86246"/>
                </a:cubicBezTo>
                <a:lnTo>
                  <a:pt x="1046350" y="391716"/>
                </a:lnTo>
                <a:cubicBezTo>
                  <a:pt x="1046350" y="391716"/>
                  <a:pt x="1018055" y="469337"/>
                  <a:pt x="935888" y="477962"/>
                </a:cubicBezTo>
                <a:lnTo>
                  <a:pt x="68316" y="477962"/>
                </a:lnTo>
                <a:cubicBezTo>
                  <a:pt x="68316" y="477962"/>
                  <a:pt x="-9538" y="469337"/>
                  <a:pt x="977" y="391716"/>
                </a:cubicBezTo>
              </a:path>
            </a:pathLst>
          </a:custGeom>
          <a:gradFill>
            <a:gsLst>
              <a:gs pos="0">
                <a:schemeClr val="accent2">
                  <a:lumMod val="40000"/>
                  <a:lumOff val="60000"/>
                </a:schemeClr>
              </a:gs>
              <a:gs pos="81000">
                <a:schemeClr val="accent2"/>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5773938" y="4675028"/>
            <a:ext cx="835978" cy="461665"/>
          </a:xfrm>
          <a:prstGeom prst="rect">
            <a:avLst/>
          </a:prstGeom>
          <a:noFill/>
          <a:ln>
            <a:noFill/>
          </a:ln>
        </p:spPr>
        <p:txBody>
          <a:bodyPr vert="horz" wrap="square" lIns="91440" tIns="45720" rIns="91440" bIns="45720" rtlCol="0" anchor="ctr"/>
          <a:lstStyle/>
          <a:p>
            <a:pPr algn="ctr"/>
            <a:r>
              <a:rPr kumimoji="1" lang="en-US" altLang="zh-CN" sz="24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04</a:t>
            </a:r>
            <a:endParaRPr kumimoji="1" lang="zh-CN" altLang="en-US"/>
          </a:p>
        </p:txBody>
      </p:sp>
      <p:sp>
        <p:nvSpPr>
          <p:cNvPr id="26" name="标题 1"/>
          <p:cNvSpPr txBox="1"/>
          <p:nvPr/>
        </p:nvSpPr>
        <p:spPr>
          <a:xfrm>
            <a:off x="11344727" y="6552143"/>
            <a:ext cx="542472" cy="134800"/>
          </a:xfrm>
          <a:custGeom>
            <a:avLst/>
            <a:gdLst>
              <a:gd name="connsiteX0" fmla="*/ 156028 w 542472"/>
              <a:gd name="connsiteY0" fmla="*/ 89081 h 134800"/>
              <a:gd name="connsiteX1" fmla="*/ 298198 w 542472"/>
              <a:gd name="connsiteY1" fmla="*/ 89081 h 134800"/>
              <a:gd name="connsiteX2" fmla="*/ 542471 w 542472"/>
              <a:gd name="connsiteY2" fmla="*/ 89081 h 134800"/>
              <a:gd name="connsiteX3" fmla="*/ 542471 w 542472"/>
              <a:gd name="connsiteY3" fmla="*/ 117881 h 134800"/>
              <a:gd name="connsiteX4" fmla="*/ 542471 w 542472"/>
              <a:gd name="connsiteY4" fmla="*/ 134800 h 134800"/>
              <a:gd name="connsiteX5" fmla="*/ 156028 w 542472"/>
              <a:gd name="connsiteY5" fmla="*/ 134800 h 134800"/>
              <a:gd name="connsiteX6" fmla="*/ 0 w 542472"/>
              <a:gd name="connsiteY6" fmla="*/ 0 h 134800"/>
              <a:gd name="connsiteX7" fmla="*/ 542472 w 542472"/>
              <a:gd name="connsiteY7" fmla="*/ 0 h 134800"/>
              <a:gd name="connsiteX8" fmla="*/ 542472 w 542472"/>
              <a:gd name="connsiteY8" fmla="*/ 6834 h 134800"/>
              <a:gd name="connsiteX9" fmla="*/ 542472 w 542472"/>
              <a:gd name="connsiteY9" fmla="*/ 35634 h 134800"/>
              <a:gd name="connsiteX10" fmla="*/ 542472 w 542472"/>
              <a:gd name="connsiteY10" fmla="*/ 45719 h 134800"/>
              <a:gd name="connsiteX11" fmla="*/ 0 w 542472"/>
              <a:gd name="connsiteY11" fmla="*/ 45719 h 134800"/>
            </a:gdLst>
            <a:ahLst/>
            <a:cxnLst/>
            <a:rect l="l" t="t" r="r" b="b"/>
            <a:pathLst>
              <a:path w="542472" h="134800">
                <a:moveTo>
                  <a:pt x="156028" y="89081"/>
                </a:moveTo>
                <a:lnTo>
                  <a:pt x="298198" y="89081"/>
                </a:lnTo>
                <a:lnTo>
                  <a:pt x="542471" y="89081"/>
                </a:lnTo>
                <a:lnTo>
                  <a:pt x="542471" y="117881"/>
                </a:lnTo>
                <a:lnTo>
                  <a:pt x="542471" y="134800"/>
                </a:lnTo>
                <a:lnTo>
                  <a:pt x="156028" y="134800"/>
                </a:lnTo>
                <a:close/>
                <a:moveTo>
                  <a:pt x="0" y="0"/>
                </a:moveTo>
                <a:lnTo>
                  <a:pt x="542472" y="0"/>
                </a:lnTo>
                <a:lnTo>
                  <a:pt x="542472" y="6834"/>
                </a:lnTo>
                <a:lnTo>
                  <a:pt x="542472" y="35634"/>
                </a:lnTo>
                <a:lnTo>
                  <a:pt x="542472" y="45719"/>
                </a:lnTo>
                <a:lnTo>
                  <a:pt x="0" y="45719"/>
                </a:lnTo>
                <a:close/>
              </a:path>
            </a:pathLst>
          </a:custGeom>
          <a:solidFill>
            <a:schemeClr val="tx1">
              <a:lumMod val="65000"/>
              <a:lumOff val="35000"/>
            </a:schemeClr>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4768245" y="1031185"/>
            <a:ext cx="538843" cy="538843"/>
          </a:xfrm>
          <a:prstGeom prst="ellipse">
            <a:avLst/>
          </a:prstGeom>
          <a:gradFill>
            <a:gsLst>
              <a:gs pos="0">
                <a:schemeClr val="accent2">
                  <a:lumMod val="40000"/>
                  <a:lumOff val="60000"/>
                </a:schemeClr>
              </a:gs>
              <a:gs pos="81000">
                <a:schemeClr val="accent2"/>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rot="5400000">
            <a:off x="4949935" y="1208510"/>
            <a:ext cx="206350" cy="184192"/>
          </a:xfrm>
          <a:custGeom>
            <a:avLst/>
            <a:gdLst>
              <a:gd name="connsiteX0" fmla="*/ 6134100 w 11353799"/>
              <a:gd name="connsiteY0" fmla="*/ 76200 h 10134600"/>
              <a:gd name="connsiteX1" fmla="*/ 5753100 w 11353799"/>
              <a:gd name="connsiteY1" fmla="*/ 0 h 10134600"/>
              <a:gd name="connsiteX2" fmla="*/ 5372100 w 11353799"/>
              <a:gd name="connsiteY2" fmla="*/ 76200 h 10134600"/>
              <a:gd name="connsiteX3" fmla="*/ 5067300 w 11353799"/>
              <a:gd name="connsiteY3" fmla="*/ 381000 h 10134600"/>
              <a:gd name="connsiteX4" fmla="*/ 114300 w 11353799"/>
              <a:gd name="connsiteY4" fmla="*/ 9067800 h 10134600"/>
              <a:gd name="connsiteX5" fmla="*/ 114300 w 11353799"/>
              <a:gd name="connsiteY5" fmla="*/ 9829800 h 10134600"/>
              <a:gd name="connsiteX6" fmla="*/ 419100 w 11353799"/>
              <a:gd name="connsiteY6" fmla="*/ 10058400 h 10134600"/>
              <a:gd name="connsiteX7" fmla="*/ 800100 w 11353799"/>
              <a:gd name="connsiteY7" fmla="*/ 10134600 h 10134600"/>
              <a:gd name="connsiteX8" fmla="*/ 10553700 w 11353799"/>
              <a:gd name="connsiteY8" fmla="*/ 10134600 h 10134600"/>
              <a:gd name="connsiteX9" fmla="*/ 10934700 w 11353799"/>
              <a:gd name="connsiteY9" fmla="*/ 10058400 h 10134600"/>
              <a:gd name="connsiteX10" fmla="*/ 11239500 w 11353799"/>
              <a:gd name="connsiteY10" fmla="*/ 9829800 h 10134600"/>
              <a:gd name="connsiteX11" fmla="*/ 11239500 w 11353799"/>
              <a:gd name="connsiteY11" fmla="*/ 9067800 h 10134600"/>
              <a:gd name="connsiteX12" fmla="*/ 6438900 w 11353799"/>
              <a:gd name="connsiteY12" fmla="*/ 381000 h 10134600"/>
              <a:gd name="connsiteX13" fmla="*/ 6134100 w 11353799"/>
              <a:gd name="connsiteY13" fmla="*/ 76200 h 10134600"/>
            </a:gdLst>
            <a:ahLst/>
            <a:cxnLst/>
            <a:rect l="l" t="t" r="r" b="b"/>
            <a:pathLst>
              <a:path w="11353799" h="10134600">
                <a:moveTo>
                  <a:pt x="6134100" y="76200"/>
                </a:moveTo>
                <a:cubicBezTo>
                  <a:pt x="6057900" y="0"/>
                  <a:pt x="5905500" y="0"/>
                  <a:pt x="5753100" y="0"/>
                </a:cubicBezTo>
                <a:cubicBezTo>
                  <a:pt x="5600700" y="0"/>
                  <a:pt x="5448300" y="0"/>
                  <a:pt x="5372100" y="76200"/>
                </a:cubicBezTo>
                <a:cubicBezTo>
                  <a:pt x="5219700" y="152400"/>
                  <a:pt x="5143500" y="304800"/>
                  <a:pt x="5067300" y="381000"/>
                </a:cubicBezTo>
                <a:lnTo>
                  <a:pt x="114300" y="9067800"/>
                </a:lnTo>
                <a:cubicBezTo>
                  <a:pt x="-38100" y="9296400"/>
                  <a:pt x="-38100" y="9601200"/>
                  <a:pt x="114300" y="9829800"/>
                </a:cubicBezTo>
                <a:cubicBezTo>
                  <a:pt x="190500" y="9982200"/>
                  <a:pt x="266700" y="9982200"/>
                  <a:pt x="419100" y="10058400"/>
                </a:cubicBezTo>
                <a:cubicBezTo>
                  <a:pt x="571500" y="10134600"/>
                  <a:pt x="647700" y="10134600"/>
                  <a:pt x="800100" y="10134600"/>
                </a:cubicBezTo>
                <a:lnTo>
                  <a:pt x="10553700" y="10134600"/>
                </a:lnTo>
                <a:cubicBezTo>
                  <a:pt x="10706100" y="10134600"/>
                  <a:pt x="10858500" y="10134600"/>
                  <a:pt x="10934700" y="10058400"/>
                </a:cubicBezTo>
                <a:cubicBezTo>
                  <a:pt x="11087100" y="9982200"/>
                  <a:pt x="11163300" y="9906000"/>
                  <a:pt x="11239500" y="9829800"/>
                </a:cubicBezTo>
                <a:cubicBezTo>
                  <a:pt x="11391900" y="9601200"/>
                  <a:pt x="11391900" y="9296400"/>
                  <a:pt x="11239500" y="9067800"/>
                </a:cubicBezTo>
                <a:lnTo>
                  <a:pt x="6438900" y="381000"/>
                </a:lnTo>
                <a:cubicBezTo>
                  <a:pt x="6362700" y="304800"/>
                  <a:pt x="6286500" y="152400"/>
                  <a:pt x="6134100" y="76200"/>
                </a:cubicBezTo>
                <a:close/>
              </a:path>
            </a:pathLst>
          </a:custGeom>
          <a:solidFill>
            <a:schemeClr val="bg1"/>
          </a:solidFill>
          <a:ln w="11906" cap="flat">
            <a:noFill/>
            <a:miter/>
          </a:ln>
        </p:spPr>
        <p:txBody>
          <a:bodyPr vert="horz" wrap="square" lIns="91440" tIns="45720" rIns="91440" bIns="45720" rtlCol="0" anchor="ctr"/>
          <a:lstStyle/>
          <a:p>
            <a:pPr algn="l"/>
            <a:endParaRPr kumimoji="1" lang="zh-CN" altLang="en-US"/>
          </a:p>
        </p:txBody>
      </p:sp>
      <p:cxnSp>
        <p:nvCxnSpPr>
          <p:cNvPr id="29" name="标题 1"/>
          <p:cNvCxnSpPr/>
          <p:nvPr/>
        </p:nvCxnSpPr>
        <p:spPr>
          <a:xfrm>
            <a:off x="5644334" y="5425566"/>
            <a:ext cx="3916613" cy="0"/>
          </a:xfrm>
          <a:prstGeom prst="line">
            <a:avLst/>
          </a:prstGeom>
          <a:noFill/>
          <a:ln w="6350" cap="sq">
            <a:solidFill>
              <a:schemeClr val="accent1"/>
            </a:solidFill>
            <a:miter/>
          </a:ln>
        </p:spPr>
      </p:cxnSp>
      <p:sp>
        <p:nvSpPr>
          <p:cNvPr id="30" name="标题 1"/>
          <p:cNvSpPr txBox="1"/>
          <p:nvPr/>
        </p:nvSpPr>
        <p:spPr>
          <a:xfrm>
            <a:off x="6658756" y="5586824"/>
            <a:ext cx="3600000" cy="720000"/>
          </a:xfrm>
          <a:prstGeom prst="rect">
            <a:avLst/>
          </a:prstGeom>
          <a:noFill/>
          <a:ln>
            <a:noFill/>
          </a:ln>
          <a:effectLst/>
        </p:spPr>
        <p:txBody>
          <a:bodyPr vert="horz" wrap="square" lIns="91440" tIns="45720" rIns="91440" bIns="45720" rtlCol="0" anchor="ctr"/>
          <a:lstStyle/>
          <a:p>
            <a:pPr algn="l"/>
            <a:r>
              <a:rPr kumimoji="1" lang="zh-CN" altLang="en-US" sz="2000" b="1" dirty="0"/>
              <a:t>视频演示</a:t>
            </a:r>
          </a:p>
        </p:txBody>
      </p:sp>
      <p:sp>
        <p:nvSpPr>
          <p:cNvPr id="31" name="标题 1"/>
          <p:cNvSpPr txBox="1"/>
          <p:nvPr/>
        </p:nvSpPr>
        <p:spPr>
          <a:xfrm>
            <a:off x="5376641" y="5706289"/>
            <a:ext cx="1123692" cy="477962"/>
          </a:xfrm>
          <a:custGeom>
            <a:avLst/>
            <a:gdLst>
              <a:gd name="connsiteX0" fmla="*/ 977 w 1123692"/>
              <a:gd name="connsiteY0" fmla="*/ 391716 h 477962"/>
              <a:gd name="connsiteX1" fmla="*/ 77345 w 1123692"/>
              <a:gd name="connsiteY1" fmla="*/ 86246 h 477962"/>
              <a:gd name="connsiteX2" fmla="*/ 187807 w 1123692"/>
              <a:gd name="connsiteY2" fmla="*/ 0 h 477962"/>
              <a:gd name="connsiteX3" fmla="*/ 1055378 w 1123692"/>
              <a:gd name="connsiteY3" fmla="*/ 0 h 477962"/>
              <a:gd name="connsiteX4" fmla="*/ 1122716 w 1123692"/>
              <a:gd name="connsiteY4" fmla="*/ 86246 h 477962"/>
              <a:gd name="connsiteX5" fmla="*/ 1046350 w 1123692"/>
              <a:gd name="connsiteY5" fmla="*/ 391716 h 477962"/>
              <a:gd name="connsiteX6" fmla="*/ 935888 w 1123692"/>
              <a:gd name="connsiteY6" fmla="*/ 477962 h 477962"/>
              <a:gd name="connsiteX7" fmla="*/ 68316 w 1123692"/>
              <a:gd name="connsiteY7" fmla="*/ 477962 h 477962"/>
              <a:gd name="connsiteX8" fmla="*/ 977 w 1123692"/>
              <a:gd name="connsiteY8" fmla="*/ 391716 h 477962"/>
            </a:gdLst>
            <a:ahLst/>
            <a:cxnLst/>
            <a:rect l="l" t="t" r="r" b="b"/>
            <a:pathLst>
              <a:path w="1123692" h="477962">
                <a:moveTo>
                  <a:pt x="977" y="391716"/>
                </a:moveTo>
                <a:lnTo>
                  <a:pt x="77345" y="86246"/>
                </a:lnTo>
                <a:cubicBezTo>
                  <a:pt x="77345" y="86246"/>
                  <a:pt x="105641" y="8625"/>
                  <a:pt x="187807" y="0"/>
                </a:cubicBezTo>
                <a:lnTo>
                  <a:pt x="1055378" y="0"/>
                </a:lnTo>
                <a:cubicBezTo>
                  <a:pt x="1055378" y="0"/>
                  <a:pt x="1133232" y="8625"/>
                  <a:pt x="1122716" y="86246"/>
                </a:cubicBezTo>
                <a:lnTo>
                  <a:pt x="1046350" y="391716"/>
                </a:lnTo>
                <a:cubicBezTo>
                  <a:pt x="1046350" y="391716"/>
                  <a:pt x="1018055" y="469337"/>
                  <a:pt x="935888" y="477962"/>
                </a:cubicBezTo>
                <a:lnTo>
                  <a:pt x="68316" y="477962"/>
                </a:lnTo>
                <a:cubicBezTo>
                  <a:pt x="68316" y="477962"/>
                  <a:pt x="-9538" y="469337"/>
                  <a:pt x="977" y="391716"/>
                </a:cubicBezTo>
              </a:path>
            </a:pathLst>
          </a:custGeom>
          <a:gradFill>
            <a:gsLst>
              <a:gs pos="0">
                <a:schemeClr val="accent1">
                  <a:lumMod val="40000"/>
                  <a:lumOff val="60000"/>
                </a:schemeClr>
              </a:gs>
              <a:gs pos="81000">
                <a:schemeClr val="accent1"/>
              </a:gs>
            </a:gsLst>
            <a:lin ang="2700000" scaled="0"/>
          </a:gradFill>
          <a:ln w="12700" cap="sq">
            <a:noFill/>
            <a:miter/>
          </a:ln>
        </p:spPr>
        <p:txBody>
          <a:bodyPr vert="horz" wrap="square" lIns="91440" tIns="45720" rIns="91440" bIns="45720" rtlCol="0" anchor="ctr"/>
          <a:lstStyle/>
          <a:p>
            <a:pPr algn="ctr"/>
            <a:endParaRPr kumimoji="1" lang="zh-CN" altLang="en-US"/>
          </a:p>
        </p:txBody>
      </p:sp>
      <p:sp>
        <p:nvSpPr>
          <p:cNvPr id="32" name="标题 1"/>
          <p:cNvSpPr txBox="1"/>
          <p:nvPr/>
        </p:nvSpPr>
        <p:spPr>
          <a:xfrm>
            <a:off x="5506114" y="5714438"/>
            <a:ext cx="835978" cy="461665"/>
          </a:xfrm>
          <a:prstGeom prst="rect">
            <a:avLst/>
          </a:prstGeom>
          <a:noFill/>
          <a:ln>
            <a:noFill/>
          </a:ln>
        </p:spPr>
        <p:txBody>
          <a:bodyPr vert="horz" wrap="square" lIns="91440" tIns="45720" rIns="91440" bIns="45720" rtlCol="0" anchor="ctr"/>
          <a:lstStyle/>
          <a:p>
            <a:pPr algn="ctr"/>
            <a:r>
              <a:rPr kumimoji="1" lang="en-US" altLang="zh-CN" sz="24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05</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C1CBC-FA6B-8082-E77A-C3A424B02BD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109C4FC-AAA6-E73E-B2AA-C3B1CFD19BB6}"/>
              </a:ext>
            </a:extLst>
          </p:cNvPr>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B48468F3-5D67-71D7-B77A-5CDDCE145A2D}"/>
              </a:ext>
            </a:extLst>
          </p:cNvPr>
          <p:cNvPicPr>
            <a:picLocks noChangeAspect="1"/>
          </p:cNvPicPr>
          <p:nvPr/>
        </p:nvPicPr>
        <p:blipFill>
          <a:blip r:embed="rId2"/>
          <a:srcRect l="33940" r="33940"/>
          <a:stretch>
            <a:fillRect/>
          </a:stretch>
        </p:blipFill>
        <p:spPr>
          <a:xfrm>
            <a:off x="7583507" y="0"/>
            <a:ext cx="3935393" cy="6858000"/>
          </a:xfrm>
          <a:custGeom>
            <a:avLst/>
            <a:gdLst/>
            <a:ahLst/>
            <a:cxnLst/>
            <a:rect l="l" t="t" r="r" b="b"/>
            <a:pathLst>
              <a:path w="3937000" h="6858000">
                <a:moveTo>
                  <a:pt x="0" y="0"/>
                </a:moveTo>
                <a:lnTo>
                  <a:pt x="3935393" y="0"/>
                </a:lnTo>
                <a:lnTo>
                  <a:pt x="3935393" y="6858000"/>
                </a:lnTo>
                <a:lnTo>
                  <a:pt x="0" y="6858000"/>
                </a:lnTo>
                <a:close/>
              </a:path>
            </a:pathLst>
          </a:custGeom>
          <a:noFill/>
          <a:ln>
            <a:noFill/>
          </a:ln>
        </p:spPr>
      </p:pic>
      <p:sp>
        <p:nvSpPr>
          <p:cNvPr id="4" name="标题 1">
            <a:extLst>
              <a:ext uri="{FF2B5EF4-FFF2-40B4-BE49-F238E27FC236}">
                <a16:creationId xmlns:a16="http://schemas.microsoft.com/office/drawing/2014/main" id="{FB3F52C6-5757-1EC6-7949-80F2316BC178}"/>
              </a:ext>
            </a:extLst>
          </p:cNvPr>
          <p:cNvSpPr txBox="1"/>
          <p:nvPr/>
        </p:nvSpPr>
        <p:spPr>
          <a:xfrm>
            <a:off x="0" y="3060227"/>
            <a:ext cx="1215342" cy="3020510"/>
          </a:xfrm>
          <a:prstGeom prst="rect">
            <a:avLst/>
          </a:prstGeom>
          <a:solidFill>
            <a:schemeClr val="accent1">
              <a:lumMod val="75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5" name="标题 1">
            <a:extLst>
              <a:ext uri="{FF2B5EF4-FFF2-40B4-BE49-F238E27FC236}">
                <a16:creationId xmlns:a16="http://schemas.microsoft.com/office/drawing/2014/main" id="{D33260BD-DD66-9183-AE57-40C58107783F}"/>
              </a:ext>
            </a:extLst>
          </p:cNvPr>
          <p:cNvSpPr txBox="1"/>
          <p:nvPr/>
        </p:nvSpPr>
        <p:spPr>
          <a:xfrm>
            <a:off x="11067487" y="2714457"/>
            <a:ext cx="902825" cy="302051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6" name="标题 1">
            <a:extLst>
              <a:ext uri="{FF2B5EF4-FFF2-40B4-BE49-F238E27FC236}">
                <a16:creationId xmlns:a16="http://schemas.microsoft.com/office/drawing/2014/main" id="{8DDEF84E-81C8-D2FD-6683-0D0F3DA5932B}"/>
              </a:ext>
            </a:extLst>
          </p:cNvPr>
          <p:cNvSpPr txBox="1"/>
          <p:nvPr/>
        </p:nvSpPr>
        <p:spPr>
          <a:xfrm rot="1800000">
            <a:off x="672924" y="5122672"/>
            <a:ext cx="782367" cy="874411"/>
          </a:xfrm>
          <a:custGeom>
            <a:avLst/>
            <a:gdLst>
              <a:gd name="connsiteX0" fmla="*/ 0 w 782367"/>
              <a:gd name="connsiteY0" fmla="*/ 874411 h 874411"/>
              <a:gd name="connsiteX1" fmla="*/ 359300 w 782367"/>
              <a:gd name="connsiteY1" fmla="*/ 0 h 874411"/>
              <a:gd name="connsiteX2" fmla="*/ 782367 w 782367"/>
              <a:gd name="connsiteY2" fmla="*/ 812298 h 874411"/>
              <a:gd name="connsiteX3" fmla="*/ 0 w 782367"/>
              <a:gd name="connsiteY3" fmla="*/ 874411 h 874411"/>
            </a:gdLst>
            <a:ahLst/>
            <a:cxnLst/>
            <a:rect l="l" t="t" r="r" b="b"/>
            <a:pathLst>
              <a:path w="782367" h="874411">
                <a:moveTo>
                  <a:pt x="0" y="874411"/>
                </a:moveTo>
                <a:lnTo>
                  <a:pt x="359300" y="0"/>
                </a:lnTo>
                <a:lnTo>
                  <a:pt x="782367" y="812298"/>
                </a:lnTo>
                <a:lnTo>
                  <a:pt x="0" y="874411"/>
                </a:lnTo>
                <a:close/>
              </a:path>
            </a:pathLst>
          </a:custGeom>
          <a:solidFill>
            <a:schemeClr val="accent1">
              <a:lumMod val="50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7" name="标题 1">
            <a:extLst>
              <a:ext uri="{FF2B5EF4-FFF2-40B4-BE49-F238E27FC236}">
                <a16:creationId xmlns:a16="http://schemas.microsoft.com/office/drawing/2014/main" id="{3AFC0273-814B-C8A1-CB6B-ED785BD59388}"/>
              </a:ext>
            </a:extLst>
          </p:cNvPr>
          <p:cNvSpPr txBox="1"/>
          <p:nvPr/>
        </p:nvSpPr>
        <p:spPr>
          <a:xfrm>
            <a:off x="509286" y="2727134"/>
            <a:ext cx="8576842" cy="302051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8" name="标题 1">
            <a:extLst>
              <a:ext uri="{FF2B5EF4-FFF2-40B4-BE49-F238E27FC236}">
                <a16:creationId xmlns:a16="http://schemas.microsoft.com/office/drawing/2014/main" id="{27509ACA-E74D-14E5-E5A2-61B49EE28F45}"/>
              </a:ext>
            </a:extLst>
          </p:cNvPr>
          <p:cNvSpPr txBox="1"/>
          <p:nvPr/>
        </p:nvSpPr>
        <p:spPr>
          <a:xfrm>
            <a:off x="660401" y="2889179"/>
            <a:ext cx="8240532" cy="2662177"/>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9" name="标题 1">
            <a:extLst>
              <a:ext uri="{FF2B5EF4-FFF2-40B4-BE49-F238E27FC236}">
                <a16:creationId xmlns:a16="http://schemas.microsoft.com/office/drawing/2014/main" id="{983DD0E4-474E-B4FE-313B-0A929D6A60EB}"/>
              </a:ext>
            </a:extLst>
          </p:cNvPr>
          <p:cNvSpPr txBox="1"/>
          <p:nvPr/>
        </p:nvSpPr>
        <p:spPr>
          <a:xfrm>
            <a:off x="865509" y="3079080"/>
            <a:ext cx="2401987" cy="397586"/>
          </a:xfrm>
          <a:prstGeom prst="rect">
            <a:avLst/>
          </a:prstGeom>
          <a:noFill/>
          <a:ln>
            <a:noFill/>
          </a:ln>
        </p:spPr>
        <p:txBody>
          <a:bodyPr vert="horz" wrap="square" lIns="0" tIns="0" rIns="0" bIns="0" rtlCol="0" anchor="b"/>
          <a:lstStyle/>
          <a:p>
            <a:pPr algn="l"/>
            <a:endParaRPr kumimoji="1" lang="en-US" altLang="zh-CN" sz="1600" dirty="0">
              <a:ln w="12700">
                <a:noFill/>
              </a:ln>
              <a:solidFill>
                <a:srgbClr val="606BC0">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10" name="标题 1">
            <a:extLst>
              <a:ext uri="{FF2B5EF4-FFF2-40B4-BE49-F238E27FC236}">
                <a16:creationId xmlns:a16="http://schemas.microsoft.com/office/drawing/2014/main" id="{240AB950-0F6E-EDE6-2532-3562E6F46E52}"/>
              </a:ext>
            </a:extLst>
          </p:cNvPr>
          <p:cNvSpPr txBox="1"/>
          <p:nvPr/>
        </p:nvSpPr>
        <p:spPr>
          <a:xfrm>
            <a:off x="865509" y="3525785"/>
            <a:ext cx="2410127" cy="1393455"/>
          </a:xfrm>
          <a:prstGeom prst="rect">
            <a:avLst/>
          </a:prstGeom>
          <a:noFill/>
          <a:ln>
            <a:noFill/>
          </a:ln>
        </p:spPr>
        <p:txBody>
          <a:bodyPr vert="horz" wrap="square" lIns="0" tIns="0" rIns="0" bIns="0" rtlCol="0" anchor="t"/>
          <a:lstStyle/>
          <a:p>
            <a:pPr algn="l"/>
            <a:endParaRPr kumimoji="1" lang="en-US" altLang="zh-CN" sz="1600" dirty="0">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endParaRPr>
          </a:p>
        </p:txBody>
      </p:sp>
      <p:sp>
        <p:nvSpPr>
          <p:cNvPr id="11" name="标题 1">
            <a:extLst>
              <a:ext uri="{FF2B5EF4-FFF2-40B4-BE49-F238E27FC236}">
                <a16:creationId xmlns:a16="http://schemas.microsoft.com/office/drawing/2014/main" id="{25C7ED28-554B-912D-2EA7-4A085B52D068}"/>
              </a:ext>
            </a:extLst>
          </p:cNvPr>
          <p:cNvSpPr txBox="1"/>
          <p:nvPr/>
        </p:nvSpPr>
        <p:spPr>
          <a:xfrm>
            <a:off x="865509" y="4799001"/>
            <a:ext cx="905417" cy="656935"/>
          </a:xfrm>
          <a:prstGeom prst="rect">
            <a:avLst/>
          </a:prstGeom>
          <a:noFill/>
          <a:ln>
            <a:noFill/>
          </a:ln>
        </p:spPr>
        <p:txBody>
          <a:bodyPr vert="horz" wrap="square" lIns="0" tIns="0" rIns="0" bIns="0" rtlCol="0" anchor="b"/>
          <a:lstStyle/>
          <a:p>
            <a:pPr algn="l"/>
            <a:r>
              <a:rPr kumimoji="1" lang="en-US" altLang="zh-CN" sz="3200" dirty="0">
                <a:ln w="12700">
                  <a:noFill/>
                </a:ln>
                <a:solidFill>
                  <a:srgbClr val="606BC0">
                    <a:alpha val="38000"/>
                  </a:srgbClr>
                </a:solidFill>
                <a:latin typeface="微软雅黑" panose="020B0503020204020204" charset="-122"/>
                <a:ea typeface="微软雅黑" panose="020B0503020204020204" charset="-122"/>
                <a:cs typeface="OPPOSans H" panose="00020600040101010101" charset="-122"/>
              </a:rPr>
              <a:t>01</a:t>
            </a:r>
          </a:p>
        </p:txBody>
      </p:sp>
      <p:sp>
        <p:nvSpPr>
          <p:cNvPr id="15" name="标题 1">
            <a:extLst>
              <a:ext uri="{FF2B5EF4-FFF2-40B4-BE49-F238E27FC236}">
                <a16:creationId xmlns:a16="http://schemas.microsoft.com/office/drawing/2014/main" id="{26ED3AB2-3F84-D9AF-9C04-202F55399923}"/>
              </a:ext>
            </a:extLst>
          </p:cNvPr>
          <p:cNvSpPr txBox="1"/>
          <p:nvPr/>
        </p:nvSpPr>
        <p:spPr>
          <a:xfrm>
            <a:off x="11343544" y="5019621"/>
            <a:ext cx="350710" cy="35071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763" cap="flat">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6" name="标题 1">
            <a:extLst>
              <a:ext uri="{FF2B5EF4-FFF2-40B4-BE49-F238E27FC236}">
                <a16:creationId xmlns:a16="http://schemas.microsoft.com/office/drawing/2014/main" id="{DDF32A83-6691-1E3C-12EF-AD3BB5053C6F}"/>
              </a:ext>
            </a:extLst>
          </p:cNvPr>
          <p:cNvSpPr txBox="1"/>
          <p:nvPr/>
        </p:nvSpPr>
        <p:spPr>
          <a:xfrm>
            <a:off x="11358917" y="3079094"/>
            <a:ext cx="319964" cy="365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763" cap="flat">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7" name="标题 1">
            <a:extLst>
              <a:ext uri="{FF2B5EF4-FFF2-40B4-BE49-F238E27FC236}">
                <a16:creationId xmlns:a16="http://schemas.microsoft.com/office/drawing/2014/main" id="{A6EC9E36-2AEC-01B3-71D5-F972E503112F}"/>
              </a:ext>
            </a:extLst>
          </p:cNvPr>
          <p:cNvSpPr txBox="1"/>
          <p:nvPr/>
        </p:nvSpPr>
        <p:spPr>
          <a:xfrm>
            <a:off x="11354784" y="4088382"/>
            <a:ext cx="328230" cy="287361"/>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763" cap="flat">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20" name="标题 1">
            <a:extLst>
              <a:ext uri="{FF2B5EF4-FFF2-40B4-BE49-F238E27FC236}">
                <a16:creationId xmlns:a16="http://schemas.microsoft.com/office/drawing/2014/main" id="{39BF6542-3FAB-DA34-E3A4-172631C0DFC7}"/>
              </a:ext>
            </a:extLst>
          </p:cNvPr>
          <p:cNvSpPr txBox="1"/>
          <p:nvPr/>
        </p:nvSpPr>
        <p:spPr>
          <a:xfrm>
            <a:off x="6224587" y="4799001"/>
            <a:ext cx="905417" cy="656935"/>
          </a:xfrm>
          <a:prstGeom prst="rect">
            <a:avLst/>
          </a:prstGeom>
          <a:noFill/>
          <a:ln>
            <a:noFill/>
          </a:ln>
        </p:spPr>
        <p:txBody>
          <a:bodyPr vert="horz" wrap="square" lIns="0" tIns="0" rIns="0" bIns="0" rtlCol="0" anchor="b"/>
          <a:lstStyle/>
          <a:p>
            <a:pPr algn="l"/>
            <a:endParaRPr kumimoji="1" lang="en-US" altLang="zh-CN" sz="3200" dirty="0">
              <a:ln w="12700">
                <a:noFill/>
              </a:ln>
              <a:solidFill>
                <a:srgbClr val="606BC0">
                  <a:alpha val="38000"/>
                </a:srgbClr>
              </a:solidFill>
              <a:latin typeface="微软雅黑" panose="020B0503020204020204" charset="-122"/>
              <a:ea typeface="微软雅黑" panose="020B0503020204020204" charset="-122"/>
              <a:cs typeface="OPPOSans H" panose="00020600040101010101" charset="-122"/>
            </a:endParaRPr>
          </a:p>
        </p:txBody>
      </p:sp>
      <p:sp>
        <p:nvSpPr>
          <p:cNvPr id="21" name="标题 1">
            <a:extLst>
              <a:ext uri="{FF2B5EF4-FFF2-40B4-BE49-F238E27FC236}">
                <a16:creationId xmlns:a16="http://schemas.microsoft.com/office/drawing/2014/main" id="{38EE5BDB-6214-98C2-4E44-C2FD02CFC45E}"/>
              </a:ext>
            </a:extLst>
          </p:cNvPr>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22" name="标题 1">
            <a:extLst>
              <a:ext uri="{FF2B5EF4-FFF2-40B4-BE49-F238E27FC236}">
                <a16:creationId xmlns:a16="http://schemas.microsoft.com/office/drawing/2014/main" id="{03932C5F-AEF1-2B41-9141-693D71B6E21B}"/>
              </a:ext>
            </a:extLst>
          </p:cNvPr>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zh-CN" altLang="en-US" sz="3200" dirty="0">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rPr>
              <a:t>歌曲评论</a:t>
            </a:r>
            <a:endParaRPr kumimoji="1" lang="en-US" altLang="zh-CN" sz="3200" dirty="0">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23" name="标题 1">
            <a:extLst>
              <a:ext uri="{FF2B5EF4-FFF2-40B4-BE49-F238E27FC236}">
                <a16:creationId xmlns:a16="http://schemas.microsoft.com/office/drawing/2014/main" id="{EA0DBBC9-A933-D9A5-AADE-CC9D4C0CC762}"/>
              </a:ext>
            </a:extLst>
          </p:cNvPr>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pic>
        <p:nvPicPr>
          <p:cNvPr id="13" name="图片 12">
            <a:extLst>
              <a:ext uri="{FF2B5EF4-FFF2-40B4-BE49-F238E27FC236}">
                <a16:creationId xmlns:a16="http://schemas.microsoft.com/office/drawing/2014/main" id="{C1A98E90-7665-0B50-73C1-0EF781952356}"/>
              </a:ext>
            </a:extLst>
          </p:cNvPr>
          <p:cNvPicPr>
            <a:picLocks noChangeAspect="1"/>
          </p:cNvPicPr>
          <p:nvPr/>
        </p:nvPicPr>
        <p:blipFill>
          <a:blip r:embed="rId3"/>
          <a:stretch>
            <a:fillRect/>
          </a:stretch>
        </p:blipFill>
        <p:spPr>
          <a:xfrm>
            <a:off x="0" y="1960247"/>
            <a:ext cx="12192000" cy="3305099"/>
          </a:xfrm>
          <a:prstGeom prst="rect">
            <a:avLst/>
          </a:prstGeom>
        </p:spPr>
      </p:pic>
    </p:spTree>
    <p:extLst>
      <p:ext uri="{BB962C8B-B14F-4D97-AF65-F5344CB8AC3E}">
        <p14:creationId xmlns:p14="http://schemas.microsoft.com/office/powerpoint/2010/main" val="1132659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3845B-5333-2357-3A63-E019BE9303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48D0405-8C63-1A3A-D334-32AA1575EE46}"/>
              </a:ext>
            </a:extLst>
          </p:cNvPr>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114685B3-B77B-397C-7D7C-A381091D5C29}"/>
              </a:ext>
            </a:extLst>
          </p:cNvPr>
          <p:cNvPicPr>
            <a:picLocks noChangeAspect="1"/>
          </p:cNvPicPr>
          <p:nvPr/>
        </p:nvPicPr>
        <p:blipFill>
          <a:blip r:embed="rId2"/>
          <a:srcRect l="33940" r="33940"/>
          <a:stretch>
            <a:fillRect/>
          </a:stretch>
        </p:blipFill>
        <p:spPr>
          <a:xfrm>
            <a:off x="7583507" y="0"/>
            <a:ext cx="3935393" cy="6858000"/>
          </a:xfrm>
          <a:custGeom>
            <a:avLst/>
            <a:gdLst/>
            <a:ahLst/>
            <a:cxnLst/>
            <a:rect l="l" t="t" r="r" b="b"/>
            <a:pathLst>
              <a:path w="3937000" h="6858000">
                <a:moveTo>
                  <a:pt x="0" y="0"/>
                </a:moveTo>
                <a:lnTo>
                  <a:pt x="3935393" y="0"/>
                </a:lnTo>
                <a:lnTo>
                  <a:pt x="3935393" y="6858000"/>
                </a:lnTo>
                <a:lnTo>
                  <a:pt x="0" y="6858000"/>
                </a:lnTo>
                <a:close/>
              </a:path>
            </a:pathLst>
          </a:custGeom>
          <a:noFill/>
          <a:ln>
            <a:noFill/>
          </a:ln>
        </p:spPr>
      </p:pic>
      <p:sp>
        <p:nvSpPr>
          <p:cNvPr id="4" name="标题 1">
            <a:extLst>
              <a:ext uri="{FF2B5EF4-FFF2-40B4-BE49-F238E27FC236}">
                <a16:creationId xmlns:a16="http://schemas.microsoft.com/office/drawing/2014/main" id="{432102FC-3777-3F97-CE1B-D6EEF8D452EC}"/>
              </a:ext>
            </a:extLst>
          </p:cNvPr>
          <p:cNvSpPr txBox="1"/>
          <p:nvPr/>
        </p:nvSpPr>
        <p:spPr>
          <a:xfrm>
            <a:off x="0" y="3060227"/>
            <a:ext cx="1215342" cy="3020510"/>
          </a:xfrm>
          <a:prstGeom prst="rect">
            <a:avLst/>
          </a:prstGeom>
          <a:solidFill>
            <a:schemeClr val="accent1">
              <a:lumMod val="75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5" name="标题 1">
            <a:extLst>
              <a:ext uri="{FF2B5EF4-FFF2-40B4-BE49-F238E27FC236}">
                <a16:creationId xmlns:a16="http://schemas.microsoft.com/office/drawing/2014/main" id="{0C6EAEB6-CF7C-468A-3DA8-69C3FF38F4E5}"/>
              </a:ext>
            </a:extLst>
          </p:cNvPr>
          <p:cNvSpPr txBox="1"/>
          <p:nvPr/>
        </p:nvSpPr>
        <p:spPr>
          <a:xfrm>
            <a:off x="11067487" y="2714457"/>
            <a:ext cx="902825" cy="302051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6" name="标题 1">
            <a:extLst>
              <a:ext uri="{FF2B5EF4-FFF2-40B4-BE49-F238E27FC236}">
                <a16:creationId xmlns:a16="http://schemas.microsoft.com/office/drawing/2014/main" id="{8543B7A6-CA52-182F-897D-D2AA7846CB4D}"/>
              </a:ext>
            </a:extLst>
          </p:cNvPr>
          <p:cNvSpPr txBox="1"/>
          <p:nvPr/>
        </p:nvSpPr>
        <p:spPr>
          <a:xfrm rot="1800000">
            <a:off x="672924" y="5122672"/>
            <a:ext cx="782367" cy="874411"/>
          </a:xfrm>
          <a:custGeom>
            <a:avLst/>
            <a:gdLst>
              <a:gd name="connsiteX0" fmla="*/ 0 w 782367"/>
              <a:gd name="connsiteY0" fmla="*/ 874411 h 874411"/>
              <a:gd name="connsiteX1" fmla="*/ 359300 w 782367"/>
              <a:gd name="connsiteY1" fmla="*/ 0 h 874411"/>
              <a:gd name="connsiteX2" fmla="*/ 782367 w 782367"/>
              <a:gd name="connsiteY2" fmla="*/ 812298 h 874411"/>
              <a:gd name="connsiteX3" fmla="*/ 0 w 782367"/>
              <a:gd name="connsiteY3" fmla="*/ 874411 h 874411"/>
            </a:gdLst>
            <a:ahLst/>
            <a:cxnLst/>
            <a:rect l="l" t="t" r="r" b="b"/>
            <a:pathLst>
              <a:path w="782367" h="874411">
                <a:moveTo>
                  <a:pt x="0" y="874411"/>
                </a:moveTo>
                <a:lnTo>
                  <a:pt x="359300" y="0"/>
                </a:lnTo>
                <a:lnTo>
                  <a:pt x="782367" y="812298"/>
                </a:lnTo>
                <a:lnTo>
                  <a:pt x="0" y="874411"/>
                </a:lnTo>
                <a:close/>
              </a:path>
            </a:pathLst>
          </a:custGeom>
          <a:solidFill>
            <a:schemeClr val="accent1">
              <a:lumMod val="50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7" name="标题 1">
            <a:extLst>
              <a:ext uri="{FF2B5EF4-FFF2-40B4-BE49-F238E27FC236}">
                <a16:creationId xmlns:a16="http://schemas.microsoft.com/office/drawing/2014/main" id="{B4E4F5FC-38FA-72A7-7655-D35B439C8CFF}"/>
              </a:ext>
            </a:extLst>
          </p:cNvPr>
          <p:cNvSpPr txBox="1"/>
          <p:nvPr/>
        </p:nvSpPr>
        <p:spPr>
          <a:xfrm>
            <a:off x="509286" y="2727134"/>
            <a:ext cx="8576842" cy="302051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8" name="标题 1">
            <a:extLst>
              <a:ext uri="{FF2B5EF4-FFF2-40B4-BE49-F238E27FC236}">
                <a16:creationId xmlns:a16="http://schemas.microsoft.com/office/drawing/2014/main" id="{81FB89DC-09D6-A4B2-7803-3FDEBDDD9492}"/>
              </a:ext>
            </a:extLst>
          </p:cNvPr>
          <p:cNvSpPr txBox="1"/>
          <p:nvPr/>
        </p:nvSpPr>
        <p:spPr>
          <a:xfrm>
            <a:off x="660401" y="2889179"/>
            <a:ext cx="8240532" cy="2662177"/>
          </a:xfrm>
          <a:prstGeom prst="rect">
            <a:avLst/>
          </a:prstGeom>
          <a:solidFill>
            <a:schemeClr val="bg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9" name="标题 1">
            <a:extLst>
              <a:ext uri="{FF2B5EF4-FFF2-40B4-BE49-F238E27FC236}">
                <a16:creationId xmlns:a16="http://schemas.microsoft.com/office/drawing/2014/main" id="{12AA2452-12A0-EC3E-53E8-A30640DC3102}"/>
              </a:ext>
            </a:extLst>
          </p:cNvPr>
          <p:cNvSpPr txBox="1"/>
          <p:nvPr/>
        </p:nvSpPr>
        <p:spPr>
          <a:xfrm>
            <a:off x="865509" y="3079080"/>
            <a:ext cx="2401987" cy="397586"/>
          </a:xfrm>
          <a:prstGeom prst="rect">
            <a:avLst/>
          </a:prstGeom>
          <a:noFill/>
          <a:ln>
            <a:noFill/>
          </a:ln>
        </p:spPr>
        <p:txBody>
          <a:bodyPr vert="horz" wrap="square" lIns="0" tIns="0" rIns="0" bIns="0" rtlCol="0" anchor="b"/>
          <a:lstStyle/>
          <a:p>
            <a:pPr algn="l"/>
            <a:endParaRPr kumimoji="1" lang="en-US" altLang="zh-CN" sz="1600" dirty="0">
              <a:ln w="12700">
                <a:noFill/>
              </a:ln>
              <a:solidFill>
                <a:srgbClr val="606BC0">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10" name="标题 1">
            <a:extLst>
              <a:ext uri="{FF2B5EF4-FFF2-40B4-BE49-F238E27FC236}">
                <a16:creationId xmlns:a16="http://schemas.microsoft.com/office/drawing/2014/main" id="{F0D0E058-5833-5C7F-8A01-ED876D4F3CC8}"/>
              </a:ext>
            </a:extLst>
          </p:cNvPr>
          <p:cNvSpPr txBox="1"/>
          <p:nvPr/>
        </p:nvSpPr>
        <p:spPr>
          <a:xfrm>
            <a:off x="865509" y="3525785"/>
            <a:ext cx="2410127" cy="1393455"/>
          </a:xfrm>
          <a:prstGeom prst="rect">
            <a:avLst/>
          </a:prstGeom>
          <a:noFill/>
          <a:ln>
            <a:noFill/>
          </a:ln>
        </p:spPr>
        <p:txBody>
          <a:bodyPr vert="horz" wrap="square" lIns="0" tIns="0" rIns="0" bIns="0" rtlCol="0" anchor="t"/>
          <a:lstStyle/>
          <a:p>
            <a:pPr algn="l"/>
            <a:endParaRPr kumimoji="1" lang="en-US" altLang="zh-CN" sz="1600" dirty="0">
              <a:ln w="12700">
                <a:noFill/>
              </a:ln>
              <a:solidFill>
                <a:srgbClr val="262626">
                  <a:alpha val="100000"/>
                </a:srgbClr>
              </a:solidFill>
              <a:latin typeface="微软雅黑" panose="020B0503020204020204" charset="-122"/>
              <a:ea typeface="微软雅黑" panose="020B0503020204020204" charset="-122"/>
              <a:cs typeface="Source Han Sans" panose="020B0500000000000000" charset="-122"/>
            </a:endParaRPr>
          </a:p>
        </p:txBody>
      </p:sp>
      <p:sp>
        <p:nvSpPr>
          <p:cNvPr id="11" name="标题 1">
            <a:extLst>
              <a:ext uri="{FF2B5EF4-FFF2-40B4-BE49-F238E27FC236}">
                <a16:creationId xmlns:a16="http://schemas.microsoft.com/office/drawing/2014/main" id="{A87989E3-7A2C-14B6-5DA1-D05EEFD9B9F8}"/>
              </a:ext>
            </a:extLst>
          </p:cNvPr>
          <p:cNvSpPr txBox="1"/>
          <p:nvPr/>
        </p:nvSpPr>
        <p:spPr>
          <a:xfrm>
            <a:off x="865509" y="4799001"/>
            <a:ext cx="905417" cy="656935"/>
          </a:xfrm>
          <a:prstGeom prst="rect">
            <a:avLst/>
          </a:prstGeom>
          <a:noFill/>
          <a:ln>
            <a:noFill/>
          </a:ln>
        </p:spPr>
        <p:txBody>
          <a:bodyPr vert="horz" wrap="square" lIns="0" tIns="0" rIns="0" bIns="0" rtlCol="0" anchor="b"/>
          <a:lstStyle/>
          <a:p>
            <a:pPr algn="l"/>
            <a:r>
              <a:rPr kumimoji="1" lang="en-US" altLang="zh-CN" sz="3200" dirty="0">
                <a:ln w="12700">
                  <a:noFill/>
                </a:ln>
                <a:solidFill>
                  <a:srgbClr val="606BC0">
                    <a:alpha val="38000"/>
                  </a:srgbClr>
                </a:solidFill>
                <a:latin typeface="微软雅黑" panose="020B0503020204020204" charset="-122"/>
                <a:ea typeface="微软雅黑" panose="020B0503020204020204" charset="-122"/>
                <a:cs typeface="OPPOSans H" panose="00020600040101010101" charset="-122"/>
              </a:rPr>
              <a:t>01</a:t>
            </a:r>
          </a:p>
        </p:txBody>
      </p:sp>
      <p:sp>
        <p:nvSpPr>
          <p:cNvPr id="15" name="标题 1">
            <a:extLst>
              <a:ext uri="{FF2B5EF4-FFF2-40B4-BE49-F238E27FC236}">
                <a16:creationId xmlns:a16="http://schemas.microsoft.com/office/drawing/2014/main" id="{C45B72A2-DB91-4B7C-8C67-460515BFDF54}"/>
              </a:ext>
            </a:extLst>
          </p:cNvPr>
          <p:cNvSpPr txBox="1"/>
          <p:nvPr/>
        </p:nvSpPr>
        <p:spPr>
          <a:xfrm>
            <a:off x="11343544" y="5019621"/>
            <a:ext cx="350710" cy="35071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763" cap="flat">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6" name="标题 1">
            <a:extLst>
              <a:ext uri="{FF2B5EF4-FFF2-40B4-BE49-F238E27FC236}">
                <a16:creationId xmlns:a16="http://schemas.microsoft.com/office/drawing/2014/main" id="{C2F18185-42B0-8492-1093-3FC05467851F}"/>
              </a:ext>
            </a:extLst>
          </p:cNvPr>
          <p:cNvSpPr txBox="1"/>
          <p:nvPr/>
        </p:nvSpPr>
        <p:spPr>
          <a:xfrm>
            <a:off x="11358917" y="3079094"/>
            <a:ext cx="319964" cy="36541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763" cap="flat">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7" name="标题 1">
            <a:extLst>
              <a:ext uri="{FF2B5EF4-FFF2-40B4-BE49-F238E27FC236}">
                <a16:creationId xmlns:a16="http://schemas.microsoft.com/office/drawing/2014/main" id="{7030EC88-7C72-A206-19A8-276D950CD35C}"/>
              </a:ext>
            </a:extLst>
          </p:cNvPr>
          <p:cNvSpPr txBox="1"/>
          <p:nvPr/>
        </p:nvSpPr>
        <p:spPr>
          <a:xfrm>
            <a:off x="11354784" y="4088382"/>
            <a:ext cx="328230" cy="287361"/>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763" cap="flat">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20" name="标题 1">
            <a:extLst>
              <a:ext uri="{FF2B5EF4-FFF2-40B4-BE49-F238E27FC236}">
                <a16:creationId xmlns:a16="http://schemas.microsoft.com/office/drawing/2014/main" id="{71A8DFB0-DC60-41BB-0B83-711F6E066B99}"/>
              </a:ext>
            </a:extLst>
          </p:cNvPr>
          <p:cNvSpPr txBox="1"/>
          <p:nvPr/>
        </p:nvSpPr>
        <p:spPr>
          <a:xfrm>
            <a:off x="6224587" y="4799001"/>
            <a:ext cx="905417" cy="656935"/>
          </a:xfrm>
          <a:prstGeom prst="rect">
            <a:avLst/>
          </a:prstGeom>
          <a:noFill/>
          <a:ln>
            <a:noFill/>
          </a:ln>
        </p:spPr>
        <p:txBody>
          <a:bodyPr vert="horz" wrap="square" lIns="0" tIns="0" rIns="0" bIns="0" rtlCol="0" anchor="b"/>
          <a:lstStyle/>
          <a:p>
            <a:pPr algn="l"/>
            <a:endParaRPr kumimoji="1" lang="en-US" altLang="zh-CN" sz="3200" dirty="0">
              <a:ln w="12700">
                <a:noFill/>
              </a:ln>
              <a:solidFill>
                <a:srgbClr val="606BC0">
                  <a:alpha val="38000"/>
                </a:srgbClr>
              </a:solidFill>
              <a:latin typeface="微软雅黑" panose="020B0503020204020204" charset="-122"/>
              <a:ea typeface="微软雅黑" panose="020B0503020204020204" charset="-122"/>
              <a:cs typeface="OPPOSans H" panose="00020600040101010101" charset="-122"/>
            </a:endParaRPr>
          </a:p>
        </p:txBody>
      </p:sp>
      <p:sp>
        <p:nvSpPr>
          <p:cNvPr id="21" name="标题 1">
            <a:extLst>
              <a:ext uri="{FF2B5EF4-FFF2-40B4-BE49-F238E27FC236}">
                <a16:creationId xmlns:a16="http://schemas.microsoft.com/office/drawing/2014/main" id="{B14AAE64-8201-0AC4-3037-114DAE5F9920}"/>
              </a:ext>
            </a:extLst>
          </p:cNvPr>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22" name="标题 1">
            <a:extLst>
              <a:ext uri="{FF2B5EF4-FFF2-40B4-BE49-F238E27FC236}">
                <a16:creationId xmlns:a16="http://schemas.microsoft.com/office/drawing/2014/main" id="{D11A212E-67A6-D49A-F54C-0814F14C0A66}"/>
              </a:ext>
            </a:extLst>
          </p:cNvPr>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zh-CN" altLang="en-US" sz="3200" dirty="0">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rPr>
              <a:t>用户播放记录和喜欢</a:t>
            </a:r>
            <a:endParaRPr kumimoji="1" lang="en-US" altLang="zh-CN" sz="3200" dirty="0">
              <a:ln w="12700">
                <a:noFill/>
              </a:ln>
              <a:solidFill>
                <a:srgbClr val="000000">
                  <a:alpha val="100000"/>
                </a:srgbClr>
              </a:solidFill>
              <a:latin typeface="微软雅黑" panose="020B0503020204020204" charset="-122"/>
              <a:ea typeface="微软雅黑" panose="020B0503020204020204" charset="-122"/>
              <a:cs typeface="Source Han Sans CN Bold" panose="020B0800000000000000" charset="-122"/>
            </a:endParaRPr>
          </a:p>
        </p:txBody>
      </p:sp>
      <p:sp>
        <p:nvSpPr>
          <p:cNvPr id="23" name="标题 1">
            <a:extLst>
              <a:ext uri="{FF2B5EF4-FFF2-40B4-BE49-F238E27FC236}">
                <a16:creationId xmlns:a16="http://schemas.microsoft.com/office/drawing/2014/main" id="{AD36FB4A-64AE-4D51-32FD-3885A70E0CD6}"/>
              </a:ext>
            </a:extLst>
          </p:cNvPr>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pic>
        <p:nvPicPr>
          <p:cNvPr id="25" name="图片 24">
            <a:extLst>
              <a:ext uri="{FF2B5EF4-FFF2-40B4-BE49-F238E27FC236}">
                <a16:creationId xmlns:a16="http://schemas.microsoft.com/office/drawing/2014/main" id="{397705E9-51D5-C160-9AC5-919DB540F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71" y="927589"/>
            <a:ext cx="10460982" cy="4131090"/>
          </a:xfrm>
          <a:prstGeom prst="rect">
            <a:avLst/>
          </a:prstGeom>
        </p:spPr>
      </p:pic>
      <p:pic>
        <p:nvPicPr>
          <p:cNvPr id="26" name="图片 25">
            <a:extLst>
              <a:ext uri="{FF2B5EF4-FFF2-40B4-BE49-F238E27FC236}">
                <a16:creationId xmlns:a16="http://schemas.microsoft.com/office/drawing/2014/main" id="{64BC93EB-821A-3A21-19C9-D51F33548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42" y="777263"/>
            <a:ext cx="10460982" cy="4131090"/>
          </a:xfrm>
          <a:prstGeom prst="rect">
            <a:avLst/>
          </a:prstGeom>
        </p:spPr>
      </p:pic>
      <p:pic>
        <p:nvPicPr>
          <p:cNvPr id="28" name="图片 27">
            <a:extLst>
              <a:ext uri="{FF2B5EF4-FFF2-40B4-BE49-F238E27FC236}">
                <a16:creationId xmlns:a16="http://schemas.microsoft.com/office/drawing/2014/main" id="{D45E2687-9158-50DE-D807-7D48DA44EB0E}"/>
              </a:ext>
            </a:extLst>
          </p:cNvPr>
          <p:cNvPicPr>
            <a:picLocks noChangeAspect="1"/>
          </p:cNvPicPr>
          <p:nvPr/>
        </p:nvPicPr>
        <p:blipFill>
          <a:blip r:embed="rId4"/>
          <a:stretch>
            <a:fillRect/>
          </a:stretch>
        </p:blipFill>
        <p:spPr>
          <a:xfrm>
            <a:off x="-51130" y="1402064"/>
            <a:ext cx="12192000" cy="4847607"/>
          </a:xfrm>
          <a:prstGeom prst="rect">
            <a:avLst/>
          </a:prstGeom>
        </p:spPr>
      </p:pic>
    </p:spTree>
    <p:extLst>
      <p:ext uri="{BB962C8B-B14F-4D97-AF65-F5344CB8AC3E}">
        <p14:creationId xmlns:p14="http://schemas.microsoft.com/office/powerpoint/2010/main" val="194659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0">
                <a:schemeClr val="accent1">
                  <a:lumMod val="20000"/>
                  <a:lumOff val="80000"/>
                  <a:alpha val="27000"/>
                </a:schemeClr>
              </a:gs>
              <a:gs pos="100000">
                <a:schemeClr val="accent1">
                  <a:lumMod val="40000"/>
                  <a:lumOff val="60000"/>
                  <a:alpha val="82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050245" y="1892654"/>
            <a:ext cx="6691746" cy="6691746"/>
          </a:xfrm>
          <a:prstGeom prst="ellipse">
            <a:avLst/>
          </a:prstGeom>
          <a:solidFill>
            <a:schemeClr val="accent1">
              <a:alpha val="73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0" y="6097680"/>
            <a:ext cx="12192000" cy="285723"/>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5172758" y="4229735"/>
            <a:ext cx="6337370" cy="301547"/>
          </a:xfrm>
          <a:prstGeom prst="roundRect">
            <a:avLst>
              <a:gd name="adj" fmla="val 5000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970313" y="2611993"/>
            <a:ext cx="6742259" cy="1900440"/>
          </a:xfrm>
          <a:prstGeom prst="rect">
            <a:avLst/>
          </a:prstGeom>
          <a:noFill/>
          <a:ln>
            <a:noFill/>
          </a:ln>
        </p:spPr>
        <p:txBody>
          <a:bodyPr vert="horz" wrap="square" lIns="91440" tIns="45720" rIns="91440" bIns="45720" rtlCol="0" anchor="ctr"/>
          <a:lstStyle/>
          <a:p>
            <a:pPr algn="ctr"/>
            <a:r>
              <a:rPr kumimoji="1" lang="en-US" altLang="zh-CN" sz="44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项目测试与质量保证</a:t>
            </a:r>
            <a:endParaRPr kumimoji="1" lang="zh-CN" altLang="en-US"/>
          </a:p>
        </p:txBody>
      </p:sp>
      <p:sp>
        <p:nvSpPr>
          <p:cNvPr id="8" name="标题 1"/>
          <p:cNvSpPr txBox="1"/>
          <p:nvPr/>
        </p:nvSpPr>
        <p:spPr>
          <a:xfrm>
            <a:off x="7021134" y="247135"/>
            <a:ext cx="2640619" cy="2543408"/>
          </a:xfrm>
          <a:prstGeom prst="rect">
            <a:avLst/>
          </a:prstGeom>
          <a:noFill/>
          <a:ln>
            <a:noFill/>
          </a:ln>
        </p:spPr>
        <p:txBody>
          <a:bodyPr vert="horz" wrap="square" lIns="91440" tIns="45720" rIns="91440" bIns="45720" rtlCol="0" anchor="b"/>
          <a:lstStyle/>
          <a:p>
            <a:pPr algn="ctr"/>
            <a:r>
              <a:rPr kumimoji="1" lang="en-US" altLang="zh-CN" sz="9600">
                <a:ln w="12700">
                  <a:noFill/>
                </a:ln>
                <a:solidFill>
                  <a:srgbClr val="606BC0">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9" name="标题 1"/>
          <p:cNvSpPr txBox="1"/>
          <p:nvPr/>
        </p:nvSpPr>
        <p:spPr>
          <a:xfrm flipH="1">
            <a:off x="7642943" y="4701564"/>
            <a:ext cx="1397000" cy="13829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993660" y="4941913"/>
            <a:ext cx="4695567" cy="1104343"/>
          </a:xfrm>
          <a:prstGeom prst="rect">
            <a:avLst/>
          </a:prstGeom>
          <a:noFill/>
          <a:ln>
            <a:noFill/>
          </a:ln>
        </p:spPr>
        <p:txBody>
          <a:bodyPr vert="horz" wrap="square" lIns="91440" tIns="45720" rIns="91440" bIns="45720" rtlCol="0" anchor="t"/>
          <a:lstStyle/>
          <a:p>
            <a:pPr algn="ctr"/>
            <a:r>
              <a:rPr kumimoji="1" lang="en-US" altLang="zh-CN" sz="8000">
                <a:ln w="12700">
                  <a:noFill/>
                </a:ln>
                <a:solidFill>
                  <a:srgbClr val="BFC4E6">
                    <a:alpha val="100000"/>
                  </a:srgbClr>
                </a:solidFill>
                <a:latin typeface="OPPOSans H" panose="00020600040101010101" charset="-122"/>
                <a:ea typeface="OPPOSans H" panose="00020600040101010101" charset="-122"/>
                <a:cs typeface="OPPOSans H" panose="00020600040101010101" charset="-122"/>
              </a:rPr>
              <a:t>2024</a:t>
            </a:r>
            <a:endParaRPr kumimoji="1" lang="zh-CN" altLang="en-US"/>
          </a:p>
        </p:txBody>
      </p:sp>
      <p:sp>
        <p:nvSpPr>
          <p:cNvPr id="11" name="标题 1"/>
          <p:cNvSpPr txBox="1"/>
          <p:nvPr/>
        </p:nvSpPr>
        <p:spPr>
          <a:xfrm flipV="1">
            <a:off x="482600" y="844718"/>
            <a:ext cx="8422409" cy="6827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0" y="6428883"/>
            <a:ext cx="12192000" cy="42911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4" name="图片 13"/>
          <p:cNvPicPr>
            <a:picLocks noChangeAspect="1"/>
          </p:cNvPicPr>
          <p:nvPr/>
        </p:nvPicPr>
        <p:blipFill>
          <a:blip r:embed="rId2"/>
          <a:srcRect/>
          <a:stretch>
            <a:fillRect/>
          </a:stretch>
        </p:blipFill>
        <p:spPr>
          <a:xfrm flipH="1">
            <a:off x="-3554041" y="938182"/>
            <a:ext cx="9719140" cy="5767119"/>
          </a:xfrm>
          <a:prstGeom prst="rect">
            <a:avLst/>
          </a:prstGeom>
          <a:noFill/>
          <a:ln>
            <a:noFill/>
          </a:ln>
        </p:spPr>
      </p:pic>
      <p:pic>
        <p:nvPicPr>
          <p:cNvPr id="24" name="图片 23" descr="icon"/>
          <p:cNvPicPr>
            <a:picLocks noChangeAspect="1"/>
          </p:cNvPicPr>
          <p:nvPr/>
        </p:nvPicPr>
        <p:blipFill>
          <a:blip r:embed="rId3"/>
          <a:stretch>
            <a:fillRect/>
          </a:stretch>
        </p:blipFill>
        <p:spPr>
          <a:xfrm>
            <a:off x="10848340" y="500380"/>
            <a:ext cx="661670" cy="6724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760914" y="2534652"/>
            <a:ext cx="7676147" cy="1788695"/>
          </a:xfrm>
          <a:prstGeom prst="parallelogram">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742239" y="2534652"/>
            <a:ext cx="1323473" cy="1788695"/>
          </a:xfrm>
          <a:prstGeom prst="parallelogram">
            <a:avLst>
              <a:gd name="adj" fmla="val 34091"/>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2067339" y="3164304"/>
            <a:ext cx="657230" cy="529390"/>
          </a:xfrm>
          <a:prstGeom prst="rect">
            <a:avLst/>
          </a:prstGeom>
          <a:noFill/>
          <a:ln>
            <a:noFill/>
          </a:ln>
        </p:spPr>
        <p:txBody>
          <a:bodyPr vert="horz" wrap="square" lIns="0" tIns="0" rIns="0" bIns="0" rtlCol="0" anchor="t"/>
          <a:lstStyle/>
          <a:p>
            <a:pPr algn="ctr"/>
            <a:endParaRPr kumimoji="1" lang="zh-CN" altLang="en-US" dirty="0"/>
          </a:p>
        </p:txBody>
      </p:sp>
      <p:sp>
        <p:nvSpPr>
          <p:cNvPr id="6" name="标题 1"/>
          <p:cNvSpPr txBox="1"/>
          <p:nvPr/>
        </p:nvSpPr>
        <p:spPr>
          <a:xfrm>
            <a:off x="3376651" y="2853053"/>
            <a:ext cx="6749470" cy="864872"/>
          </a:xfrm>
          <a:prstGeom prst="rect">
            <a:avLst/>
          </a:prstGeom>
          <a:noFill/>
          <a:ln>
            <a:noFill/>
          </a:ln>
        </p:spPr>
        <p:txBody>
          <a:bodyPr vert="horz" wrap="square" lIns="0" tIns="0" rIns="0" bIns="0" rtlCol="0" anchor="t"/>
          <a:lstStyle/>
          <a:p>
            <a:pPr algn="l"/>
            <a:r>
              <a:rPr kumimoji="1" lang="en-US" altLang="zh-CN" sz="20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项目中严格执行了单元测试，对每个函数和组件进行了测试，确保了代码的可靠性。同时，通过集成测试，验证了各个模块之间的接口兼容性和数据一致性，确保了系统的整体稳定性。</a:t>
            </a:r>
          </a:p>
        </p:txBody>
      </p:sp>
      <p:sp>
        <p:nvSpPr>
          <p:cNvPr id="7" name="标题 1"/>
          <p:cNvSpPr txBox="1"/>
          <p:nvPr/>
        </p:nvSpPr>
        <p:spPr>
          <a:xfrm>
            <a:off x="9468890" y="3860699"/>
            <a:ext cx="657230" cy="529390"/>
          </a:xfrm>
          <a:prstGeom prst="rect">
            <a:avLst/>
          </a:prstGeom>
          <a:noFill/>
          <a:ln>
            <a:noFill/>
          </a:ln>
        </p:spPr>
        <p:txBody>
          <a:bodyPr vert="horz" wrap="square" lIns="0" tIns="0" rIns="0" bIns="0" rtlCol="0" anchor="t"/>
          <a:lstStyle/>
          <a:p>
            <a:pPr algn="ctr"/>
            <a:r>
              <a:rPr kumimoji="1" lang="en-US" altLang="zh-CN" sz="6000">
                <a:ln w="12700">
                  <a:noFill/>
                </a:ln>
                <a:solidFill>
                  <a:srgbClr val="BFC4E6">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a:p>
        </p:txBody>
      </p:sp>
      <p:sp>
        <p:nvSpPr>
          <p:cNvPr id="8"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dirty="0" err="1">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单元测试</a:t>
            </a:r>
            <a:endParaRPr kumimoji="1" lang="zh-CN" altLang="en-US" dirty="0"/>
          </a:p>
        </p:txBody>
      </p:sp>
      <p:sp>
        <p:nvSpPr>
          <p:cNvPr id="9" name="标题 1"/>
          <p:cNvSpPr txBox="1"/>
          <p:nvPr/>
        </p:nvSpPr>
        <p:spPr>
          <a:xfrm rot="2700000">
            <a:off x="256421" y="473520"/>
            <a:ext cx="459926" cy="459926"/>
          </a:xfrm>
          <a:custGeom>
            <a:avLst/>
            <a:gdLst>
              <a:gd name="connsiteX0" fmla="*/ 31025 w 887753"/>
              <a:gd name="connsiteY0" fmla="*/ 31025 h 887753"/>
              <a:gd name="connsiteX1" fmla="*/ 105925 w 887753"/>
              <a:gd name="connsiteY1" fmla="*/ 0 h 887753"/>
              <a:gd name="connsiteX2" fmla="*/ 529615 w 887753"/>
              <a:gd name="connsiteY2" fmla="*/ 0 h 887753"/>
              <a:gd name="connsiteX3" fmla="*/ 635540 w 887753"/>
              <a:gd name="connsiteY3" fmla="*/ 105925 h 887753"/>
              <a:gd name="connsiteX4" fmla="*/ 635540 w 887753"/>
              <a:gd name="connsiteY4" fmla="*/ 252212 h 887753"/>
              <a:gd name="connsiteX5" fmla="*/ 781827 w 887753"/>
              <a:gd name="connsiteY5" fmla="*/ 252212 h 887753"/>
              <a:gd name="connsiteX6" fmla="*/ 887753 w 887753"/>
              <a:gd name="connsiteY6" fmla="*/ 358137 h 887753"/>
              <a:gd name="connsiteX7" fmla="*/ 887753 w 887753"/>
              <a:gd name="connsiteY7" fmla="*/ 781827 h 887753"/>
              <a:gd name="connsiteX8" fmla="*/ 781827 w 887753"/>
              <a:gd name="connsiteY8" fmla="*/ 887753 h 887753"/>
              <a:gd name="connsiteX9" fmla="*/ 358137 w 887753"/>
              <a:gd name="connsiteY9" fmla="*/ 887753 h 887753"/>
              <a:gd name="connsiteX10" fmla="*/ 252212 w 887753"/>
              <a:gd name="connsiteY10" fmla="*/ 781827 h 887753"/>
              <a:gd name="connsiteX11" fmla="*/ 252212 w 887753"/>
              <a:gd name="connsiteY11" fmla="*/ 635540 h 887753"/>
              <a:gd name="connsiteX12" fmla="*/ 105925 w 887753"/>
              <a:gd name="connsiteY12" fmla="*/ 635540 h 887753"/>
              <a:gd name="connsiteX13" fmla="*/ 0 w 887753"/>
              <a:gd name="connsiteY13" fmla="*/ 529615 h 887753"/>
              <a:gd name="connsiteX14" fmla="*/ 0 w 887753"/>
              <a:gd name="connsiteY14" fmla="*/ 105925 h 887753"/>
              <a:gd name="connsiteX15" fmla="*/ 31025 w 887753"/>
              <a:gd name="connsiteY15" fmla="*/ 31025 h 887753"/>
            </a:gdLst>
            <a:ahLst/>
            <a:cxnLst/>
            <a:rect l="l" t="t" r="r" b="b"/>
            <a:pathLst>
              <a:path w="887753" h="887753">
                <a:moveTo>
                  <a:pt x="31025" y="31025"/>
                </a:moveTo>
                <a:cubicBezTo>
                  <a:pt x="50193" y="11856"/>
                  <a:pt x="76675" y="0"/>
                  <a:pt x="105925" y="0"/>
                </a:cubicBezTo>
                <a:lnTo>
                  <a:pt x="529615" y="0"/>
                </a:lnTo>
                <a:cubicBezTo>
                  <a:pt x="588116" y="0"/>
                  <a:pt x="635540" y="47424"/>
                  <a:pt x="635540" y="105925"/>
                </a:cubicBezTo>
                <a:lnTo>
                  <a:pt x="635540" y="252212"/>
                </a:lnTo>
                <a:lnTo>
                  <a:pt x="781827" y="252212"/>
                </a:lnTo>
                <a:cubicBezTo>
                  <a:pt x="840328" y="252212"/>
                  <a:pt x="887753" y="299636"/>
                  <a:pt x="887753" y="358137"/>
                </a:cubicBezTo>
                <a:lnTo>
                  <a:pt x="887753" y="781827"/>
                </a:lnTo>
                <a:cubicBezTo>
                  <a:pt x="887753" y="840328"/>
                  <a:pt x="840328" y="887753"/>
                  <a:pt x="781827" y="887753"/>
                </a:cubicBezTo>
                <a:lnTo>
                  <a:pt x="358137" y="887753"/>
                </a:lnTo>
                <a:cubicBezTo>
                  <a:pt x="299636" y="887753"/>
                  <a:pt x="252212" y="840328"/>
                  <a:pt x="252212" y="781827"/>
                </a:cubicBezTo>
                <a:lnTo>
                  <a:pt x="252212" y="635540"/>
                </a:lnTo>
                <a:lnTo>
                  <a:pt x="105925" y="635540"/>
                </a:lnTo>
                <a:cubicBezTo>
                  <a:pt x="47424" y="635540"/>
                  <a:pt x="0" y="588116"/>
                  <a:pt x="0" y="529615"/>
                </a:cubicBezTo>
                <a:lnTo>
                  <a:pt x="0" y="105925"/>
                </a:lnTo>
                <a:cubicBezTo>
                  <a:pt x="0" y="76675"/>
                  <a:pt x="11856" y="50193"/>
                  <a:pt x="31025" y="3102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1" name="图片 10"/>
          <p:cNvPicPr>
            <a:picLocks noChangeAspect="1"/>
          </p:cNvPicPr>
          <p:nvPr/>
        </p:nvPicPr>
        <p:blipFill>
          <a:blip r:embed="rId2"/>
          <a:stretch>
            <a:fillRect/>
          </a:stretch>
        </p:blipFill>
        <p:spPr>
          <a:xfrm>
            <a:off x="1851848" y="1216760"/>
            <a:ext cx="8830907" cy="55443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4" name="10月28日">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25167" y="0"/>
            <a:ext cx="12192000" cy="68580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0">
                <a:schemeClr val="accent1">
                  <a:lumMod val="20000"/>
                  <a:lumOff val="80000"/>
                  <a:alpha val="27000"/>
                </a:schemeClr>
              </a:gs>
              <a:gs pos="100000">
                <a:schemeClr val="accent1">
                  <a:lumMod val="40000"/>
                  <a:lumOff val="60000"/>
                  <a:alpha val="82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493612" y="3649887"/>
            <a:ext cx="6337370" cy="301547"/>
          </a:xfrm>
          <a:prstGeom prst="roundRect">
            <a:avLst>
              <a:gd name="adj" fmla="val 5000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0478180" y="707422"/>
            <a:ext cx="1215737" cy="28626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10520841" y="677835"/>
            <a:ext cx="1130416" cy="369332"/>
          </a:xfrm>
          <a:prstGeom prst="rect">
            <a:avLst/>
          </a:prstGeom>
          <a:noFill/>
          <a:ln>
            <a:noFill/>
          </a:ln>
        </p:spPr>
        <p:txBody>
          <a:bodyPr vert="horz" wrap="square" lIns="91440" tIns="45720" rIns="91440" bIns="45720" rtlCol="0" anchor="t"/>
          <a:lstStyle/>
          <a:p>
            <a:pPr algn="ctr"/>
            <a:endParaRPr kumimoji="1" lang="zh-CN" altLang="en-US" dirty="0"/>
          </a:p>
        </p:txBody>
      </p:sp>
      <p:sp>
        <p:nvSpPr>
          <p:cNvPr id="7" name="标题 1"/>
          <p:cNvSpPr txBox="1"/>
          <p:nvPr/>
        </p:nvSpPr>
        <p:spPr>
          <a:xfrm>
            <a:off x="397621" y="5393553"/>
            <a:ext cx="8666285" cy="783938"/>
          </a:xfrm>
          <a:prstGeom prst="rect">
            <a:avLst/>
          </a:prstGeom>
          <a:noFill/>
          <a:ln>
            <a:noFill/>
          </a:ln>
        </p:spPr>
        <p:txBody>
          <a:bodyPr vert="horz" wrap="square" lIns="91440" tIns="45720" rIns="91440" bIns="45720" rtlCol="0" anchor="t"/>
          <a:lstStyle/>
          <a:p>
            <a:pPr algn="l"/>
            <a:r>
              <a:rPr kumimoji="1" lang="en-US" altLang="zh-CN" sz="6000">
                <a:ln w="12700">
                  <a:noFill/>
                </a:ln>
                <a:solidFill>
                  <a:srgbClr val="BFC4E6">
                    <a:alpha val="50000"/>
                  </a:srgbClr>
                </a:solidFill>
                <a:latin typeface="OPPOSans H" panose="00020600040101010101" charset="-122"/>
                <a:ea typeface="OPPOSans H" panose="00020600040101010101" charset="-122"/>
                <a:cs typeface="OPPOSans H" panose="00020600040101010101" charset="-122"/>
              </a:rPr>
              <a:t>PowerPoint Design </a:t>
            </a:r>
            <a:endParaRPr kumimoji="1" lang="zh-CN" altLang="en-US"/>
          </a:p>
        </p:txBody>
      </p:sp>
      <p:sp>
        <p:nvSpPr>
          <p:cNvPr id="8" name="标题 1"/>
          <p:cNvSpPr txBox="1"/>
          <p:nvPr/>
        </p:nvSpPr>
        <p:spPr>
          <a:xfrm>
            <a:off x="482600" y="4665980"/>
            <a:ext cx="2981325" cy="60325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482600" y="4609081"/>
            <a:ext cx="467360" cy="467360"/>
          </a:xfrm>
          <a:prstGeom prst="ellipse">
            <a:avLst/>
          </a:prstGeom>
          <a:solidFill>
            <a:schemeClr val="accent1">
              <a:lumMod val="20000"/>
              <a:lumOff val="80000"/>
            </a:schemeClr>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80176" y="4693710"/>
            <a:ext cx="272208" cy="294867"/>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852170" y="4687570"/>
            <a:ext cx="2510155" cy="539750"/>
          </a:xfrm>
          <a:prstGeom prst="rect">
            <a:avLst/>
          </a:prstGeom>
          <a:noFill/>
          <a:ln>
            <a:noFill/>
          </a:ln>
        </p:spPr>
        <p:txBody>
          <a:bodyPr vert="horz" wrap="square" lIns="91440" tIns="45720" rIns="91440" bIns="45720" rtlCol="0" anchor="ctr"/>
          <a:lstStyle/>
          <a:p>
            <a:pPr algn="l"/>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汇报人：</a:t>
            </a:r>
            <a:r>
              <a:rPr kumimoji="1" lang="zh-CN" altLang="en-US"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童健、唐晨希、陈可盈</a:t>
            </a:r>
          </a:p>
        </p:txBody>
      </p:sp>
      <p:sp>
        <p:nvSpPr>
          <p:cNvPr id="12" name="标题 1"/>
          <p:cNvSpPr txBox="1"/>
          <p:nvPr/>
        </p:nvSpPr>
        <p:spPr>
          <a:xfrm>
            <a:off x="3535680" y="4669234"/>
            <a:ext cx="2209801" cy="350058"/>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3535680" y="4612198"/>
            <a:ext cx="467360" cy="467360"/>
          </a:xfrm>
          <a:prstGeom prst="ellipse">
            <a:avLst/>
          </a:prstGeom>
          <a:solidFill>
            <a:schemeClr val="accent1">
              <a:lumMod val="20000"/>
              <a:lumOff val="80000"/>
            </a:schemeClr>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4003040" y="4669234"/>
            <a:ext cx="1727518" cy="369332"/>
          </a:xfrm>
          <a:prstGeom prst="rect">
            <a:avLst/>
          </a:prstGeom>
          <a:noFill/>
          <a:ln>
            <a:noFill/>
          </a:ln>
        </p:spPr>
        <p:txBody>
          <a:bodyPr vert="horz" wrap="square" lIns="91440" tIns="45720" rIns="91440" bIns="45720" rtlCol="0" anchor="ctr"/>
          <a:lstStyle/>
          <a:p>
            <a:pPr algn="l"/>
            <a:r>
              <a:rPr kumimoji="1" lang="en-US" altLang="zh-CN" sz="18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时间：2024</a:t>
            </a:r>
            <a:endParaRPr kumimoji="1" lang="zh-CN" altLang="en-US"/>
          </a:p>
        </p:txBody>
      </p:sp>
      <p:sp>
        <p:nvSpPr>
          <p:cNvPr id="15" name="标题 1"/>
          <p:cNvSpPr txBox="1"/>
          <p:nvPr/>
        </p:nvSpPr>
        <p:spPr>
          <a:xfrm>
            <a:off x="3628845" y="4693711"/>
            <a:ext cx="283570" cy="294867"/>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482600" y="4204384"/>
            <a:ext cx="1397000" cy="13829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V="1">
            <a:off x="3135436" y="845841"/>
            <a:ext cx="7067867" cy="6827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6750823" y="2235974"/>
            <a:ext cx="6691746" cy="6691746"/>
          </a:xfrm>
          <a:prstGeom prst="ellipse">
            <a:avLst/>
          </a:prstGeom>
          <a:solidFill>
            <a:schemeClr val="accent1">
              <a:alpha val="75000"/>
            </a:schemeClr>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0" y="6153177"/>
            <a:ext cx="12192000" cy="285723"/>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0" y="6428883"/>
            <a:ext cx="12192000" cy="42911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22" name="图片 21"/>
          <p:cNvPicPr>
            <a:picLocks noChangeAspect="1"/>
          </p:cNvPicPr>
          <p:nvPr/>
        </p:nvPicPr>
        <p:blipFill>
          <a:blip r:embed="rId2"/>
          <a:srcRect/>
          <a:stretch>
            <a:fillRect/>
          </a:stretch>
        </p:blipFill>
        <p:spPr>
          <a:xfrm>
            <a:off x="5340539" y="938182"/>
            <a:ext cx="9719140" cy="5767119"/>
          </a:xfrm>
          <a:prstGeom prst="rect">
            <a:avLst/>
          </a:prstGeom>
          <a:noFill/>
          <a:ln>
            <a:noFill/>
          </a:ln>
        </p:spPr>
      </p:pic>
      <p:sp>
        <p:nvSpPr>
          <p:cNvPr id="23" name="标题 1"/>
          <p:cNvSpPr txBox="1"/>
          <p:nvPr/>
        </p:nvSpPr>
        <p:spPr>
          <a:xfrm>
            <a:off x="367145" y="1511999"/>
            <a:ext cx="6463838" cy="2378389"/>
          </a:xfrm>
          <a:prstGeom prst="rect">
            <a:avLst/>
          </a:prstGeom>
          <a:noFill/>
          <a:ln>
            <a:noFill/>
          </a:ln>
        </p:spPr>
        <p:txBody>
          <a:bodyPr vert="horz" wrap="square" lIns="91440" tIns="45720" rIns="91440" bIns="45720" rtlCol="0" anchor="ctr"/>
          <a:lstStyle/>
          <a:p>
            <a:pPr algn="l"/>
            <a:r>
              <a:rPr kumimoji="1" lang="en-US" altLang="zh-CN" sz="4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谢谢大家</a:t>
            </a:r>
            <a:endParaRPr kumimoji="1" lang="zh-CN" altLang="en-US"/>
          </a:p>
        </p:txBody>
      </p:sp>
      <p:pic>
        <p:nvPicPr>
          <p:cNvPr id="24" name="图片 23" descr="icon"/>
          <p:cNvPicPr>
            <a:picLocks noChangeAspect="1"/>
          </p:cNvPicPr>
          <p:nvPr/>
        </p:nvPicPr>
        <p:blipFill>
          <a:blip r:embed="rId3"/>
          <a:stretch>
            <a:fillRect/>
          </a:stretch>
        </p:blipFill>
        <p:spPr>
          <a:xfrm>
            <a:off x="580390" y="500380"/>
            <a:ext cx="661670" cy="6724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0">
                <a:schemeClr val="accent1">
                  <a:lumMod val="20000"/>
                  <a:lumOff val="80000"/>
                  <a:alpha val="27000"/>
                </a:schemeClr>
              </a:gs>
              <a:gs pos="100000">
                <a:schemeClr val="accent1">
                  <a:lumMod val="40000"/>
                  <a:lumOff val="60000"/>
                  <a:alpha val="82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2050245" y="1892654"/>
            <a:ext cx="6691746" cy="6691746"/>
          </a:xfrm>
          <a:prstGeom prst="ellipse">
            <a:avLst/>
          </a:prstGeom>
          <a:solidFill>
            <a:schemeClr val="accent1">
              <a:alpha val="73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0" y="6097680"/>
            <a:ext cx="12192000" cy="285723"/>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5172758" y="4229735"/>
            <a:ext cx="6337370" cy="301547"/>
          </a:xfrm>
          <a:prstGeom prst="roundRect">
            <a:avLst>
              <a:gd name="adj" fmla="val 50000"/>
            </a:avLst>
          </a:prstGeom>
          <a:solidFill>
            <a:schemeClr val="accent1">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970313" y="2611993"/>
            <a:ext cx="6742259" cy="1900440"/>
          </a:xfrm>
          <a:prstGeom prst="rect">
            <a:avLst/>
          </a:prstGeom>
          <a:noFill/>
          <a:ln>
            <a:noFill/>
          </a:ln>
        </p:spPr>
        <p:txBody>
          <a:bodyPr vert="horz" wrap="square" lIns="91440" tIns="45720" rIns="91440" bIns="45720" rtlCol="0" anchor="ctr"/>
          <a:lstStyle/>
          <a:p>
            <a:pPr algn="ctr"/>
            <a:r>
              <a:rPr kumimoji="1" lang="en-US" altLang="zh-CN" sz="4400" dirty="0" err="1">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项目概览与技术选型</a:t>
            </a:r>
            <a:endParaRPr kumimoji="1" lang="zh-CN" altLang="en-US" dirty="0"/>
          </a:p>
        </p:txBody>
      </p:sp>
      <p:sp>
        <p:nvSpPr>
          <p:cNvPr id="8" name="标题 1"/>
          <p:cNvSpPr txBox="1"/>
          <p:nvPr/>
        </p:nvSpPr>
        <p:spPr>
          <a:xfrm>
            <a:off x="7021134" y="247135"/>
            <a:ext cx="2640619" cy="2543408"/>
          </a:xfrm>
          <a:prstGeom prst="rect">
            <a:avLst/>
          </a:prstGeom>
          <a:noFill/>
          <a:ln>
            <a:noFill/>
          </a:ln>
        </p:spPr>
        <p:txBody>
          <a:bodyPr vert="horz" wrap="square" lIns="91440" tIns="45720" rIns="91440" bIns="45720" rtlCol="0" anchor="b"/>
          <a:lstStyle/>
          <a:p>
            <a:pPr algn="ctr"/>
            <a:r>
              <a:rPr kumimoji="1" lang="en-US" altLang="zh-CN" sz="9600">
                <a:ln w="12700">
                  <a:noFill/>
                </a:ln>
                <a:solidFill>
                  <a:srgbClr val="606BC0">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9" name="标题 1"/>
          <p:cNvSpPr txBox="1"/>
          <p:nvPr/>
        </p:nvSpPr>
        <p:spPr>
          <a:xfrm flipH="1">
            <a:off x="7642943" y="4701564"/>
            <a:ext cx="1397000" cy="138296"/>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5993660" y="4941913"/>
            <a:ext cx="4695567" cy="1104343"/>
          </a:xfrm>
          <a:prstGeom prst="rect">
            <a:avLst/>
          </a:prstGeom>
          <a:noFill/>
          <a:ln>
            <a:noFill/>
          </a:ln>
        </p:spPr>
        <p:txBody>
          <a:bodyPr vert="horz" wrap="square" lIns="91440" tIns="45720" rIns="91440" bIns="45720" rtlCol="0" anchor="t"/>
          <a:lstStyle/>
          <a:p>
            <a:pPr algn="ctr"/>
            <a:r>
              <a:rPr kumimoji="1" lang="en-US" altLang="zh-CN" sz="8000">
                <a:ln w="12700">
                  <a:noFill/>
                </a:ln>
                <a:solidFill>
                  <a:srgbClr val="BFC4E6">
                    <a:alpha val="100000"/>
                  </a:srgbClr>
                </a:solidFill>
                <a:latin typeface="OPPOSans H" panose="00020600040101010101" charset="-122"/>
                <a:ea typeface="OPPOSans H" panose="00020600040101010101" charset="-122"/>
                <a:cs typeface="OPPOSans H" panose="00020600040101010101" charset="-122"/>
              </a:rPr>
              <a:t>2024</a:t>
            </a:r>
            <a:endParaRPr kumimoji="1" lang="zh-CN" altLang="en-US"/>
          </a:p>
        </p:txBody>
      </p:sp>
      <p:sp>
        <p:nvSpPr>
          <p:cNvPr id="11" name="标题 1"/>
          <p:cNvSpPr txBox="1"/>
          <p:nvPr/>
        </p:nvSpPr>
        <p:spPr>
          <a:xfrm flipV="1">
            <a:off x="482600" y="844718"/>
            <a:ext cx="8422409" cy="68277"/>
          </a:xfrm>
          <a:prstGeom prst="roundRect">
            <a:avLst>
              <a:gd name="adj" fmla="val 50000"/>
            </a:avLst>
          </a:prstGeom>
          <a:solidFill>
            <a:schemeClr val="accent1">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0" y="6428883"/>
            <a:ext cx="12192000" cy="42911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4" name="图片 13"/>
          <p:cNvPicPr>
            <a:picLocks noChangeAspect="1"/>
          </p:cNvPicPr>
          <p:nvPr/>
        </p:nvPicPr>
        <p:blipFill>
          <a:blip r:embed="rId2"/>
          <a:srcRect/>
          <a:stretch>
            <a:fillRect/>
          </a:stretch>
        </p:blipFill>
        <p:spPr>
          <a:xfrm flipH="1">
            <a:off x="-3554041" y="938182"/>
            <a:ext cx="9719140" cy="5767119"/>
          </a:xfrm>
          <a:prstGeom prst="rect">
            <a:avLst/>
          </a:prstGeom>
          <a:noFill/>
          <a:ln>
            <a:noFill/>
          </a:ln>
        </p:spPr>
      </p:pic>
      <p:pic>
        <p:nvPicPr>
          <p:cNvPr id="24" name="图片 23" descr="icon"/>
          <p:cNvPicPr>
            <a:picLocks noChangeAspect="1"/>
          </p:cNvPicPr>
          <p:nvPr/>
        </p:nvPicPr>
        <p:blipFill>
          <a:blip r:embed="rId3"/>
          <a:stretch>
            <a:fillRect/>
          </a:stretch>
        </p:blipFill>
        <p:spPr>
          <a:xfrm>
            <a:off x="10848340" y="500380"/>
            <a:ext cx="661670" cy="6724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dirty="0" err="1">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rPr>
              <a:t>项目</a:t>
            </a:r>
            <a:r>
              <a:rPr kumimoji="1" lang="zh-CN" altLang="en-US" sz="2800" dirty="0">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rPr>
              <a:t>概览</a:t>
            </a:r>
            <a:endParaRPr kumimoji="1" lang="zh-CN" altLang="en-US" dirty="0">
              <a:latin typeface="微软雅黑" panose="020B0503020204020204" charset="-122"/>
              <a:ea typeface="微软雅黑" panose="020B0503020204020204" charset="-122"/>
            </a:endParaRPr>
          </a:p>
        </p:txBody>
      </p:sp>
      <p:sp>
        <p:nvSpPr>
          <p:cNvPr id="9" name="标题 1"/>
          <p:cNvSpPr txBox="1"/>
          <p:nvPr/>
        </p:nvSpPr>
        <p:spPr>
          <a:xfrm rot="2700000">
            <a:off x="256421" y="473520"/>
            <a:ext cx="459926" cy="459926"/>
          </a:xfrm>
          <a:custGeom>
            <a:avLst/>
            <a:gdLst>
              <a:gd name="connsiteX0" fmla="*/ 31025 w 887753"/>
              <a:gd name="connsiteY0" fmla="*/ 31025 h 887753"/>
              <a:gd name="connsiteX1" fmla="*/ 105925 w 887753"/>
              <a:gd name="connsiteY1" fmla="*/ 0 h 887753"/>
              <a:gd name="connsiteX2" fmla="*/ 529615 w 887753"/>
              <a:gd name="connsiteY2" fmla="*/ 0 h 887753"/>
              <a:gd name="connsiteX3" fmla="*/ 635540 w 887753"/>
              <a:gd name="connsiteY3" fmla="*/ 105925 h 887753"/>
              <a:gd name="connsiteX4" fmla="*/ 635540 w 887753"/>
              <a:gd name="connsiteY4" fmla="*/ 252212 h 887753"/>
              <a:gd name="connsiteX5" fmla="*/ 781827 w 887753"/>
              <a:gd name="connsiteY5" fmla="*/ 252212 h 887753"/>
              <a:gd name="connsiteX6" fmla="*/ 887753 w 887753"/>
              <a:gd name="connsiteY6" fmla="*/ 358137 h 887753"/>
              <a:gd name="connsiteX7" fmla="*/ 887753 w 887753"/>
              <a:gd name="connsiteY7" fmla="*/ 781827 h 887753"/>
              <a:gd name="connsiteX8" fmla="*/ 781827 w 887753"/>
              <a:gd name="connsiteY8" fmla="*/ 887753 h 887753"/>
              <a:gd name="connsiteX9" fmla="*/ 358137 w 887753"/>
              <a:gd name="connsiteY9" fmla="*/ 887753 h 887753"/>
              <a:gd name="connsiteX10" fmla="*/ 252212 w 887753"/>
              <a:gd name="connsiteY10" fmla="*/ 781827 h 887753"/>
              <a:gd name="connsiteX11" fmla="*/ 252212 w 887753"/>
              <a:gd name="connsiteY11" fmla="*/ 635540 h 887753"/>
              <a:gd name="connsiteX12" fmla="*/ 105925 w 887753"/>
              <a:gd name="connsiteY12" fmla="*/ 635540 h 887753"/>
              <a:gd name="connsiteX13" fmla="*/ 0 w 887753"/>
              <a:gd name="connsiteY13" fmla="*/ 529615 h 887753"/>
              <a:gd name="connsiteX14" fmla="*/ 0 w 887753"/>
              <a:gd name="connsiteY14" fmla="*/ 105925 h 887753"/>
              <a:gd name="connsiteX15" fmla="*/ 31025 w 887753"/>
              <a:gd name="connsiteY15" fmla="*/ 31025 h 887753"/>
            </a:gdLst>
            <a:ahLst/>
            <a:cxnLst/>
            <a:rect l="l" t="t" r="r" b="b"/>
            <a:pathLst>
              <a:path w="887753" h="887753">
                <a:moveTo>
                  <a:pt x="31025" y="31025"/>
                </a:moveTo>
                <a:cubicBezTo>
                  <a:pt x="50193" y="11856"/>
                  <a:pt x="76675" y="0"/>
                  <a:pt x="105925" y="0"/>
                </a:cubicBezTo>
                <a:lnTo>
                  <a:pt x="529615" y="0"/>
                </a:lnTo>
                <a:cubicBezTo>
                  <a:pt x="588116" y="0"/>
                  <a:pt x="635540" y="47424"/>
                  <a:pt x="635540" y="105925"/>
                </a:cubicBezTo>
                <a:lnTo>
                  <a:pt x="635540" y="252212"/>
                </a:lnTo>
                <a:lnTo>
                  <a:pt x="781827" y="252212"/>
                </a:lnTo>
                <a:cubicBezTo>
                  <a:pt x="840328" y="252212"/>
                  <a:pt x="887753" y="299636"/>
                  <a:pt x="887753" y="358137"/>
                </a:cubicBezTo>
                <a:lnTo>
                  <a:pt x="887753" y="781827"/>
                </a:lnTo>
                <a:cubicBezTo>
                  <a:pt x="887753" y="840328"/>
                  <a:pt x="840328" y="887753"/>
                  <a:pt x="781827" y="887753"/>
                </a:cubicBezTo>
                <a:lnTo>
                  <a:pt x="358137" y="887753"/>
                </a:lnTo>
                <a:cubicBezTo>
                  <a:pt x="299636" y="887753"/>
                  <a:pt x="252212" y="840328"/>
                  <a:pt x="252212" y="781827"/>
                </a:cubicBezTo>
                <a:lnTo>
                  <a:pt x="252212" y="635540"/>
                </a:lnTo>
                <a:lnTo>
                  <a:pt x="105925" y="635540"/>
                </a:lnTo>
                <a:cubicBezTo>
                  <a:pt x="47424" y="635540"/>
                  <a:pt x="0" y="588116"/>
                  <a:pt x="0" y="529615"/>
                </a:cubicBezTo>
                <a:lnTo>
                  <a:pt x="0" y="105925"/>
                </a:lnTo>
                <a:cubicBezTo>
                  <a:pt x="0" y="76675"/>
                  <a:pt x="11856" y="50193"/>
                  <a:pt x="31025" y="3102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2" name="图片 11"/>
          <p:cNvPicPr>
            <a:picLocks noChangeAspect="1"/>
          </p:cNvPicPr>
          <p:nvPr/>
        </p:nvPicPr>
        <p:blipFill>
          <a:blip r:embed="rId2"/>
          <a:stretch>
            <a:fillRect/>
          </a:stretch>
        </p:blipFill>
        <p:spPr>
          <a:xfrm>
            <a:off x="23107" y="1319491"/>
            <a:ext cx="12192000" cy="55853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2"/>
          <a:srcRect/>
          <a:stretch>
            <a:fillRect/>
          </a:stretch>
        </p:blipFill>
        <p:spPr>
          <a:xfrm>
            <a:off x="-38100" y="1880839"/>
            <a:ext cx="12192000" cy="3791415"/>
          </a:xfrm>
          <a:prstGeom prst="rect">
            <a:avLst/>
          </a:prstGeom>
        </p:spPr>
      </p:pic>
      <p:sp>
        <p:nvSpPr>
          <p:cNvPr id="4" name="标题 1"/>
          <p:cNvSpPr txBox="1"/>
          <p:nvPr/>
        </p:nvSpPr>
        <p:spPr>
          <a:xfrm>
            <a:off x="6096000" y="1902547"/>
            <a:ext cx="6096000" cy="3790325"/>
          </a:xfrm>
          <a:prstGeom prst="rect">
            <a:avLst/>
          </a:prstGeom>
          <a:solidFill>
            <a:schemeClr val="tx1">
              <a:lumMod val="85000"/>
              <a:lumOff val="15000"/>
              <a:alpha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821102" y="5490751"/>
            <a:ext cx="1103086" cy="73790"/>
          </a:xfrm>
          <a:prstGeom prst="roundRect">
            <a:avLst>
              <a:gd name="adj" fmla="val 50000"/>
            </a:avLst>
          </a:prstGeom>
          <a:solidFill>
            <a:schemeClr val="bg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821102" y="2206626"/>
            <a:ext cx="4916873" cy="3178922"/>
          </a:xfrm>
          <a:prstGeom prst="rect">
            <a:avLst/>
          </a:prstGeom>
          <a:noFill/>
          <a:ln>
            <a:noFill/>
          </a:ln>
        </p:spPr>
        <p:txBody>
          <a:bodyPr vert="horz" wrap="square" lIns="0" tIns="0" rIns="0" bIns="0" rtlCol="0" anchor="t"/>
          <a:lstStyle/>
          <a:p>
            <a:pPr algn="l"/>
            <a:r>
              <a:rPr kumimoji="1" lang="en-US" altLang="zh-CN" sz="2000" dirty="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Vue3作为前端框架，其响应式编程和组合式API特性使得界面开发更加高效和可维护。Spring Boot结合MyBatis作为后端技术，简化了配置复杂度，提高了开发效率，同时MyBatis的SQL映射功能为数据库操作提供了灵活的支持。</a:t>
            </a:r>
          </a:p>
        </p:txBody>
      </p:sp>
      <p:sp>
        <p:nvSpPr>
          <p:cNvPr id="7"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技术框架概述</a:t>
            </a:r>
            <a:endParaRPr kumimoji="1" lang="zh-CN" altLang="en-US"/>
          </a:p>
        </p:txBody>
      </p:sp>
      <p:sp>
        <p:nvSpPr>
          <p:cNvPr id="8" name="标题 1"/>
          <p:cNvSpPr txBox="1"/>
          <p:nvPr/>
        </p:nvSpPr>
        <p:spPr>
          <a:xfrm rot="2700000">
            <a:off x="256421" y="473520"/>
            <a:ext cx="459926" cy="459926"/>
          </a:xfrm>
          <a:custGeom>
            <a:avLst/>
            <a:gdLst>
              <a:gd name="connsiteX0" fmla="*/ 31025 w 887753"/>
              <a:gd name="connsiteY0" fmla="*/ 31025 h 887753"/>
              <a:gd name="connsiteX1" fmla="*/ 105925 w 887753"/>
              <a:gd name="connsiteY1" fmla="*/ 0 h 887753"/>
              <a:gd name="connsiteX2" fmla="*/ 529615 w 887753"/>
              <a:gd name="connsiteY2" fmla="*/ 0 h 887753"/>
              <a:gd name="connsiteX3" fmla="*/ 635540 w 887753"/>
              <a:gd name="connsiteY3" fmla="*/ 105925 h 887753"/>
              <a:gd name="connsiteX4" fmla="*/ 635540 w 887753"/>
              <a:gd name="connsiteY4" fmla="*/ 252212 h 887753"/>
              <a:gd name="connsiteX5" fmla="*/ 781827 w 887753"/>
              <a:gd name="connsiteY5" fmla="*/ 252212 h 887753"/>
              <a:gd name="connsiteX6" fmla="*/ 887753 w 887753"/>
              <a:gd name="connsiteY6" fmla="*/ 358137 h 887753"/>
              <a:gd name="connsiteX7" fmla="*/ 887753 w 887753"/>
              <a:gd name="connsiteY7" fmla="*/ 781827 h 887753"/>
              <a:gd name="connsiteX8" fmla="*/ 781827 w 887753"/>
              <a:gd name="connsiteY8" fmla="*/ 887753 h 887753"/>
              <a:gd name="connsiteX9" fmla="*/ 358137 w 887753"/>
              <a:gd name="connsiteY9" fmla="*/ 887753 h 887753"/>
              <a:gd name="connsiteX10" fmla="*/ 252212 w 887753"/>
              <a:gd name="connsiteY10" fmla="*/ 781827 h 887753"/>
              <a:gd name="connsiteX11" fmla="*/ 252212 w 887753"/>
              <a:gd name="connsiteY11" fmla="*/ 635540 h 887753"/>
              <a:gd name="connsiteX12" fmla="*/ 105925 w 887753"/>
              <a:gd name="connsiteY12" fmla="*/ 635540 h 887753"/>
              <a:gd name="connsiteX13" fmla="*/ 0 w 887753"/>
              <a:gd name="connsiteY13" fmla="*/ 529615 h 887753"/>
              <a:gd name="connsiteX14" fmla="*/ 0 w 887753"/>
              <a:gd name="connsiteY14" fmla="*/ 105925 h 887753"/>
              <a:gd name="connsiteX15" fmla="*/ 31025 w 887753"/>
              <a:gd name="connsiteY15" fmla="*/ 31025 h 887753"/>
            </a:gdLst>
            <a:ahLst/>
            <a:cxnLst/>
            <a:rect l="l" t="t" r="r" b="b"/>
            <a:pathLst>
              <a:path w="887753" h="887753">
                <a:moveTo>
                  <a:pt x="31025" y="31025"/>
                </a:moveTo>
                <a:cubicBezTo>
                  <a:pt x="50193" y="11856"/>
                  <a:pt x="76675" y="0"/>
                  <a:pt x="105925" y="0"/>
                </a:cubicBezTo>
                <a:lnTo>
                  <a:pt x="529615" y="0"/>
                </a:lnTo>
                <a:cubicBezTo>
                  <a:pt x="588116" y="0"/>
                  <a:pt x="635540" y="47424"/>
                  <a:pt x="635540" y="105925"/>
                </a:cubicBezTo>
                <a:lnTo>
                  <a:pt x="635540" y="252212"/>
                </a:lnTo>
                <a:lnTo>
                  <a:pt x="781827" y="252212"/>
                </a:lnTo>
                <a:cubicBezTo>
                  <a:pt x="840328" y="252212"/>
                  <a:pt x="887753" y="299636"/>
                  <a:pt x="887753" y="358137"/>
                </a:cubicBezTo>
                <a:lnTo>
                  <a:pt x="887753" y="781827"/>
                </a:lnTo>
                <a:cubicBezTo>
                  <a:pt x="887753" y="840328"/>
                  <a:pt x="840328" y="887753"/>
                  <a:pt x="781827" y="887753"/>
                </a:cubicBezTo>
                <a:lnTo>
                  <a:pt x="358137" y="887753"/>
                </a:lnTo>
                <a:cubicBezTo>
                  <a:pt x="299636" y="887753"/>
                  <a:pt x="252212" y="840328"/>
                  <a:pt x="252212" y="781827"/>
                </a:cubicBezTo>
                <a:lnTo>
                  <a:pt x="252212" y="635540"/>
                </a:lnTo>
                <a:lnTo>
                  <a:pt x="105925" y="635540"/>
                </a:lnTo>
                <a:cubicBezTo>
                  <a:pt x="47424" y="635540"/>
                  <a:pt x="0" y="588116"/>
                  <a:pt x="0" y="529615"/>
                </a:cubicBezTo>
                <a:lnTo>
                  <a:pt x="0" y="105925"/>
                </a:lnTo>
                <a:cubicBezTo>
                  <a:pt x="0" y="76675"/>
                  <a:pt x="11856" y="50193"/>
                  <a:pt x="31025" y="3102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904207" y="1931323"/>
            <a:ext cx="8224242" cy="3662662"/>
          </a:xfrm>
          <a:prstGeom prst="roundRect">
            <a:avLst>
              <a:gd name="adj" fmla="val 3967"/>
            </a:avLst>
          </a:prstGeom>
          <a:solidFill>
            <a:schemeClr val="bg1"/>
          </a:solidFill>
          <a:ln w="28575" cap="sq">
            <a:solidFill>
              <a:schemeClr val="accent2"/>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2176547" y="2503170"/>
            <a:ext cx="7679562" cy="2567298"/>
          </a:xfrm>
          <a:prstGeom prst="rect">
            <a:avLst/>
          </a:prstGeom>
          <a:noFill/>
          <a:ln>
            <a:noFill/>
          </a:ln>
        </p:spPr>
        <p:txBody>
          <a:bodyPr vert="horz" wrap="square" lIns="0" tIns="0" rIns="0" bIns="0" rtlCol="0" anchor="t"/>
          <a:lstStyle/>
          <a:p>
            <a:pPr algn="ctr"/>
            <a:r>
              <a:rPr kumimoji="1" lang="en-US" altLang="zh-CN" sz="20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在 Vue 3 的组件化开发中，界面设计变得更加模块化，通过使用组件插槽和动态组件，提升了页面的复用性和灵活性。在状态管理方面，结合使用了 Pinia 和 Element Plus，Pinia 作为状态管理库有效地解决了组件间的状态共享问题，而 Element Plus 则提供了丰富的 UI 组件，进一步优化了开发体验。</a:t>
            </a:r>
          </a:p>
        </p:txBody>
      </p:sp>
      <p:sp>
        <p:nvSpPr>
          <p:cNvPr id="5" name="标题 1"/>
          <p:cNvSpPr txBox="1"/>
          <p:nvPr/>
        </p:nvSpPr>
        <p:spPr>
          <a:xfrm>
            <a:off x="5612995" y="1532524"/>
            <a:ext cx="806664" cy="806664"/>
          </a:xfrm>
          <a:prstGeom prst="ellipse">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5706969" y="1704787"/>
            <a:ext cx="618717" cy="462245"/>
          </a:xfrm>
          <a:prstGeom prst="rect">
            <a:avLst/>
          </a:prstGeom>
          <a:noFill/>
          <a:ln>
            <a:noFill/>
          </a:ln>
        </p:spPr>
        <p:txBody>
          <a:bodyPr vert="horz" wrap="square" lIns="0" tIns="0" rIns="0" bIns="0" rtlCol="0" anchor="ctr"/>
          <a:lstStyle/>
          <a:p>
            <a:pPr algn="ctr"/>
            <a:r>
              <a:rPr kumimoji="1" lang="en-US" altLang="zh-CN" sz="2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01</a:t>
            </a:r>
            <a:endParaRPr kumimoji="1" lang="zh-CN" altLang="en-US"/>
          </a:p>
        </p:txBody>
      </p:sp>
      <p:sp>
        <p:nvSpPr>
          <p:cNvPr id="7" name="标题 1"/>
          <p:cNvSpPr txBox="1"/>
          <p:nvPr/>
        </p:nvSpPr>
        <p:spPr>
          <a:xfrm rot="5400000">
            <a:off x="9891581" y="5365302"/>
            <a:ext cx="366574" cy="366574"/>
          </a:xfrm>
          <a:custGeom>
            <a:avLst/>
            <a:gdLst>
              <a:gd name="connsiteX0" fmla="*/ 0 w 1272540"/>
              <a:gd name="connsiteY0" fmla="*/ 636270 h 1272540"/>
              <a:gd name="connsiteX1" fmla="*/ 152400 w 1272540"/>
              <a:gd name="connsiteY1" fmla="*/ 483870 h 1272540"/>
              <a:gd name="connsiteX2" fmla="*/ 483870 w 1272540"/>
              <a:gd name="connsiteY2" fmla="*/ 483870 h 1272540"/>
              <a:gd name="connsiteX3" fmla="*/ 483870 w 1272540"/>
              <a:gd name="connsiteY3" fmla="*/ 152400 h 1272540"/>
              <a:gd name="connsiteX4" fmla="*/ 636270 w 1272540"/>
              <a:gd name="connsiteY4" fmla="*/ 0 h 1272540"/>
              <a:gd name="connsiteX5" fmla="*/ 788670 w 1272540"/>
              <a:gd name="connsiteY5" fmla="*/ 152400 h 1272540"/>
              <a:gd name="connsiteX6" fmla="*/ 788670 w 1272540"/>
              <a:gd name="connsiteY6" fmla="*/ 483870 h 1272540"/>
              <a:gd name="connsiteX7" fmla="*/ 1120140 w 1272540"/>
              <a:gd name="connsiteY7" fmla="*/ 483870 h 1272540"/>
              <a:gd name="connsiteX8" fmla="*/ 1272540 w 1272540"/>
              <a:gd name="connsiteY8" fmla="*/ 636270 h 1272540"/>
              <a:gd name="connsiteX9" fmla="*/ 1120140 w 1272540"/>
              <a:gd name="connsiteY9" fmla="*/ 788670 h 1272540"/>
              <a:gd name="connsiteX10" fmla="*/ 788670 w 1272540"/>
              <a:gd name="connsiteY10" fmla="*/ 788670 h 1272540"/>
              <a:gd name="connsiteX11" fmla="*/ 788670 w 1272540"/>
              <a:gd name="connsiteY11" fmla="*/ 1120140 h 1272540"/>
              <a:gd name="connsiteX12" fmla="*/ 636270 w 1272540"/>
              <a:gd name="connsiteY12" fmla="*/ 1272540 h 1272540"/>
              <a:gd name="connsiteX13" fmla="*/ 483870 w 1272540"/>
              <a:gd name="connsiteY13" fmla="*/ 1120140 h 1272540"/>
              <a:gd name="connsiteX14" fmla="*/ 483870 w 1272540"/>
              <a:gd name="connsiteY14" fmla="*/ 788670 h 1272540"/>
              <a:gd name="connsiteX15" fmla="*/ 152400 w 1272540"/>
              <a:gd name="connsiteY15" fmla="*/ 788670 h 1272540"/>
              <a:gd name="connsiteX16" fmla="*/ 0 w 1272540"/>
              <a:gd name="connsiteY16" fmla="*/ 636270 h 1272540"/>
            </a:gdLst>
            <a:ahLst/>
            <a:cxnLst/>
            <a:rect l="l" t="t" r="r" b="b"/>
            <a:pathLst>
              <a:path w="1272540" h="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accent2">
              <a:lumMod val="40000"/>
              <a:lumOff val="6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前端Vue3组件开发</a:t>
            </a:r>
            <a:endParaRPr kumimoji="1" lang="zh-CN" altLang="en-US"/>
          </a:p>
        </p:txBody>
      </p:sp>
      <p:sp>
        <p:nvSpPr>
          <p:cNvPr id="9" name="标题 1"/>
          <p:cNvSpPr txBox="1"/>
          <p:nvPr/>
        </p:nvSpPr>
        <p:spPr>
          <a:xfrm rot="2700000">
            <a:off x="256421" y="473520"/>
            <a:ext cx="459926" cy="459926"/>
          </a:xfrm>
          <a:custGeom>
            <a:avLst/>
            <a:gdLst>
              <a:gd name="connsiteX0" fmla="*/ 31025 w 887753"/>
              <a:gd name="connsiteY0" fmla="*/ 31025 h 887753"/>
              <a:gd name="connsiteX1" fmla="*/ 105925 w 887753"/>
              <a:gd name="connsiteY1" fmla="*/ 0 h 887753"/>
              <a:gd name="connsiteX2" fmla="*/ 529615 w 887753"/>
              <a:gd name="connsiteY2" fmla="*/ 0 h 887753"/>
              <a:gd name="connsiteX3" fmla="*/ 635540 w 887753"/>
              <a:gd name="connsiteY3" fmla="*/ 105925 h 887753"/>
              <a:gd name="connsiteX4" fmla="*/ 635540 w 887753"/>
              <a:gd name="connsiteY4" fmla="*/ 252212 h 887753"/>
              <a:gd name="connsiteX5" fmla="*/ 781827 w 887753"/>
              <a:gd name="connsiteY5" fmla="*/ 252212 h 887753"/>
              <a:gd name="connsiteX6" fmla="*/ 887753 w 887753"/>
              <a:gd name="connsiteY6" fmla="*/ 358137 h 887753"/>
              <a:gd name="connsiteX7" fmla="*/ 887753 w 887753"/>
              <a:gd name="connsiteY7" fmla="*/ 781827 h 887753"/>
              <a:gd name="connsiteX8" fmla="*/ 781827 w 887753"/>
              <a:gd name="connsiteY8" fmla="*/ 887753 h 887753"/>
              <a:gd name="connsiteX9" fmla="*/ 358137 w 887753"/>
              <a:gd name="connsiteY9" fmla="*/ 887753 h 887753"/>
              <a:gd name="connsiteX10" fmla="*/ 252212 w 887753"/>
              <a:gd name="connsiteY10" fmla="*/ 781827 h 887753"/>
              <a:gd name="connsiteX11" fmla="*/ 252212 w 887753"/>
              <a:gd name="connsiteY11" fmla="*/ 635540 h 887753"/>
              <a:gd name="connsiteX12" fmla="*/ 105925 w 887753"/>
              <a:gd name="connsiteY12" fmla="*/ 635540 h 887753"/>
              <a:gd name="connsiteX13" fmla="*/ 0 w 887753"/>
              <a:gd name="connsiteY13" fmla="*/ 529615 h 887753"/>
              <a:gd name="connsiteX14" fmla="*/ 0 w 887753"/>
              <a:gd name="connsiteY14" fmla="*/ 105925 h 887753"/>
              <a:gd name="connsiteX15" fmla="*/ 31025 w 887753"/>
              <a:gd name="connsiteY15" fmla="*/ 31025 h 887753"/>
            </a:gdLst>
            <a:ahLst/>
            <a:cxnLst/>
            <a:rect l="l" t="t" r="r" b="b"/>
            <a:pathLst>
              <a:path w="887753" h="887753">
                <a:moveTo>
                  <a:pt x="31025" y="31025"/>
                </a:moveTo>
                <a:cubicBezTo>
                  <a:pt x="50193" y="11856"/>
                  <a:pt x="76675" y="0"/>
                  <a:pt x="105925" y="0"/>
                </a:cubicBezTo>
                <a:lnTo>
                  <a:pt x="529615" y="0"/>
                </a:lnTo>
                <a:cubicBezTo>
                  <a:pt x="588116" y="0"/>
                  <a:pt x="635540" y="47424"/>
                  <a:pt x="635540" y="105925"/>
                </a:cubicBezTo>
                <a:lnTo>
                  <a:pt x="635540" y="252212"/>
                </a:lnTo>
                <a:lnTo>
                  <a:pt x="781827" y="252212"/>
                </a:lnTo>
                <a:cubicBezTo>
                  <a:pt x="840328" y="252212"/>
                  <a:pt x="887753" y="299636"/>
                  <a:pt x="887753" y="358137"/>
                </a:cubicBezTo>
                <a:lnTo>
                  <a:pt x="887753" y="781827"/>
                </a:lnTo>
                <a:cubicBezTo>
                  <a:pt x="887753" y="840328"/>
                  <a:pt x="840328" y="887753"/>
                  <a:pt x="781827" y="887753"/>
                </a:cubicBezTo>
                <a:lnTo>
                  <a:pt x="358137" y="887753"/>
                </a:lnTo>
                <a:cubicBezTo>
                  <a:pt x="299636" y="887753"/>
                  <a:pt x="252212" y="840328"/>
                  <a:pt x="252212" y="781827"/>
                </a:cubicBezTo>
                <a:lnTo>
                  <a:pt x="252212" y="635540"/>
                </a:lnTo>
                <a:lnTo>
                  <a:pt x="105925" y="635540"/>
                </a:lnTo>
                <a:cubicBezTo>
                  <a:pt x="47424" y="635540"/>
                  <a:pt x="0" y="588116"/>
                  <a:pt x="0" y="529615"/>
                </a:cubicBezTo>
                <a:lnTo>
                  <a:pt x="0" y="105925"/>
                </a:lnTo>
                <a:cubicBezTo>
                  <a:pt x="0" y="76675"/>
                  <a:pt x="11856" y="50193"/>
                  <a:pt x="31025" y="3102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10" name="图片 9" descr="R-C"/>
          <p:cNvPicPr>
            <a:picLocks noChangeAspect="1"/>
          </p:cNvPicPr>
          <p:nvPr/>
        </p:nvPicPr>
        <p:blipFill>
          <a:blip r:embed="rId2"/>
          <a:stretch>
            <a:fillRect/>
          </a:stretch>
        </p:blipFill>
        <p:spPr>
          <a:xfrm>
            <a:off x="5231765" y="4076700"/>
            <a:ext cx="1849755" cy="1428750"/>
          </a:xfrm>
          <a:prstGeom prst="rect">
            <a:avLst/>
          </a:prstGeom>
        </p:spPr>
      </p:pic>
      <p:pic>
        <p:nvPicPr>
          <p:cNvPr id="11" name="图片 10" descr="0f0aee3f250ece2999a69d27b404c7e"/>
          <p:cNvPicPr>
            <a:picLocks noChangeAspect="1"/>
          </p:cNvPicPr>
          <p:nvPr/>
        </p:nvPicPr>
        <p:blipFill>
          <a:blip r:embed="rId3"/>
          <a:stretch>
            <a:fillRect/>
          </a:stretch>
        </p:blipFill>
        <p:spPr>
          <a:xfrm>
            <a:off x="7967980" y="3789045"/>
            <a:ext cx="2019935" cy="1625600"/>
          </a:xfrm>
          <a:prstGeom prst="rect">
            <a:avLst/>
          </a:prstGeom>
        </p:spPr>
      </p:pic>
      <p:pic>
        <p:nvPicPr>
          <p:cNvPr id="12" name="图片 11" descr="70ab71d9948647aca6ba712683ec20c1"/>
          <p:cNvPicPr>
            <a:picLocks noChangeAspect="1"/>
          </p:cNvPicPr>
          <p:nvPr/>
        </p:nvPicPr>
        <p:blipFill>
          <a:blip r:embed="rId4"/>
          <a:stretch>
            <a:fillRect/>
          </a:stretch>
        </p:blipFill>
        <p:spPr>
          <a:xfrm>
            <a:off x="2423160" y="3909695"/>
            <a:ext cx="1455420" cy="14554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4115877" y="1333360"/>
            <a:ext cx="4145492" cy="4892288"/>
          </a:xfrm>
          <a:custGeom>
            <a:avLst/>
            <a:gdLst>
              <a:gd name="connsiteX0" fmla="*/ 0 w 3606800"/>
              <a:gd name="connsiteY0" fmla="*/ 3548743 h 3606800"/>
              <a:gd name="connsiteX1" fmla="*/ 0 w 3606800"/>
              <a:gd name="connsiteY1" fmla="*/ 58057 h 3606800"/>
              <a:gd name="connsiteX2" fmla="*/ 58057 w 3606800"/>
              <a:gd name="connsiteY2" fmla="*/ 0 h 3606800"/>
              <a:gd name="connsiteX3" fmla="*/ 116114 w 3606800"/>
              <a:gd name="connsiteY3" fmla="*/ 58057 h 3606800"/>
              <a:gd name="connsiteX4" fmla="*/ 116114 w 3606800"/>
              <a:gd name="connsiteY4" fmla="*/ 3490686 h 3606800"/>
              <a:gd name="connsiteX5" fmla="*/ 3490685 w 3606800"/>
              <a:gd name="connsiteY5" fmla="*/ 3490686 h 3606800"/>
              <a:gd name="connsiteX6" fmla="*/ 3490685 w 3606800"/>
              <a:gd name="connsiteY6" fmla="*/ 58057 h 3606800"/>
              <a:gd name="connsiteX7" fmla="*/ 3548742 w 3606800"/>
              <a:gd name="connsiteY7" fmla="*/ 0 h 3606800"/>
              <a:gd name="connsiteX8" fmla="*/ 3606799 w 3606800"/>
              <a:gd name="connsiteY8" fmla="*/ 58057 h 3606800"/>
              <a:gd name="connsiteX9" fmla="*/ 3606799 w 3606800"/>
              <a:gd name="connsiteY9" fmla="*/ 3548738 h 3606800"/>
              <a:gd name="connsiteX10" fmla="*/ 3606800 w 3606800"/>
              <a:gd name="connsiteY10" fmla="*/ 3548743 h 3606800"/>
              <a:gd name="connsiteX11" fmla="*/ 3548743 w 3606800"/>
              <a:gd name="connsiteY11" fmla="*/ 3606800 h 3606800"/>
              <a:gd name="connsiteX12" fmla="*/ 3548742 w 3606800"/>
              <a:gd name="connsiteY12" fmla="*/ 3606800 h 3606800"/>
              <a:gd name="connsiteX13" fmla="*/ 58057 w 3606800"/>
              <a:gd name="connsiteY13" fmla="*/ 3606800 h 3606800"/>
              <a:gd name="connsiteX14" fmla="*/ 58057 w 3606800"/>
              <a:gd name="connsiteY14" fmla="*/ 3606800 h 3606800"/>
              <a:gd name="connsiteX15" fmla="*/ 4562 w 3606800"/>
              <a:gd name="connsiteY15" fmla="*/ 3571341 h 3606800"/>
              <a:gd name="connsiteX16" fmla="*/ 0 w 3606800"/>
              <a:gd name="connsiteY16" fmla="*/ 3548743 h 3606800"/>
            </a:gdLst>
            <a:ahLst/>
            <a:cxnLst/>
            <a:rect l="l" t="t" r="r" b="b"/>
            <a:pathLst>
              <a:path w="3606800" h="3606800">
                <a:moveTo>
                  <a:pt x="0" y="3548743"/>
                </a:moveTo>
                <a:lnTo>
                  <a:pt x="0" y="58057"/>
                </a:lnTo>
                <a:cubicBezTo>
                  <a:pt x="0" y="25993"/>
                  <a:pt x="25993" y="0"/>
                  <a:pt x="58057" y="0"/>
                </a:cubicBezTo>
                <a:cubicBezTo>
                  <a:pt x="90121" y="0"/>
                  <a:pt x="116114" y="25993"/>
                  <a:pt x="116114" y="58057"/>
                </a:cubicBezTo>
                <a:lnTo>
                  <a:pt x="116114" y="3490686"/>
                </a:lnTo>
                <a:lnTo>
                  <a:pt x="3490685" y="3490686"/>
                </a:lnTo>
                <a:lnTo>
                  <a:pt x="3490685" y="58057"/>
                </a:lnTo>
                <a:cubicBezTo>
                  <a:pt x="3490685" y="25993"/>
                  <a:pt x="3516678" y="0"/>
                  <a:pt x="3548742" y="0"/>
                </a:cubicBezTo>
                <a:cubicBezTo>
                  <a:pt x="3580806" y="0"/>
                  <a:pt x="3606799" y="25993"/>
                  <a:pt x="3606799" y="58057"/>
                </a:cubicBezTo>
                <a:lnTo>
                  <a:pt x="3606799" y="3548738"/>
                </a:lnTo>
                <a:lnTo>
                  <a:pt x="3606800" y="3548743"/>
                </a:lnTo>
                <a:cubicBezTo>
                  <a:pt x="3606800" y="3580807"/>
                  <a:pt x="3580807" y="3606800"/>
                  <a:pt x="3548743" y="3606800"/>
                </a:cubicBezTo>
                <a:lnTo>
                  <a:pt x="3548742" y="3606800"/>
                </a:lnTo>
                <a:lnTo>
                  <a:pt x="58057" y="3606800"/>
                </a:lnTo>
                <a:lnTo>
                  <a:pt x="58057" y="3606800"/>
                </a:lnTo>
                <a:cubicBezTo>
                  <a:pt x="34009" y="3606800"/>
                  <a:pt x="13376" y="3592179"/>
                  <a:pt x="4562" y="3571341"/>
                </a:cubicBezTo>
                <a:cubicBezTo>
                  <a:pt x="1625" y="3564396"/>
                  <a:pt x="0" y="3556759"/>
                  <a:pt x="0" y="3548743"/>
                </a:cubicBezTo>
                <a:close/>
              </a:path>
            </a:pathLst>
          </a:custGeom>
          <a:gradFill>
            <a:gsLst>
              <a:gs pos="0">
                <a:schemeClr val="bg1"/>
              </a:gs>
              <a:gs pos="87000">
                <a:schemeClr val="accent1"/>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3465798" y="1412152"/>
            <a:ext cx="841727" cy="841727"/>
          </a:xfrm>
          <a:prstGeom prst="ellipse">
            <a:avLst/>
          </a:prstGeom>
          <a:solidFill>
            <a:schemeClr val="bg1"/>
          </a:solidFill>
          <a:ln w="381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685417" y="1650563"/>
            <a:ext cx="402489" cy="364904"/>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a:off x="4309603" y="2247900"/>
            <a:ext cx="4411303" cy="3099320"/>
          </a:xfrm>
          <a:prstGeom prst="rect">
            <a:avLst/>
          </a:prstGeom>
          <a:noFill/>
          <a:ln>
            <a:noFill/>
          </a:ln>
        </p:spPr>
        <p:txBody>
          <a:bodyPr vert="horz" wrap="square" lIns="0" tIns="0" rIns="0" bIns="0" rtlCol="0" anchor="t"/>
          <a:lstStyle/>
          <a:p>
            <a:pPr algn="l"/>
            <a:r>
              <a:rPr kumimoji="1" lang="en-US" altLang="zh-CN" sz="20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Spring Boot的自动配置功能大大简化了后端服务的搭建过程。通过MyBatis与Spring Boot的集成，实现了数据访问层的高效开发，同时通过MyBatis的动态SQL功能，灵活处理了复杂的查询需求。</a:t>
            </a:r>
          </a:p>
        </p:txBody>
      </p:sp>
      <p:sp>
        <p:nvSpPr>
          <p:cNvPr id="7"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后端Spring Boot与MyBatis集成</a:t>
            </a:r>
            <a:endParaRPr kumimoji="1" lang="zh-CN" altLang="en-US"/>
          </a:p>
        </p:txBody>
      </p:sp>
      <p:sp>
        <p:nvSpPr>
          <p:cNvPr id="8" name="标题 1"/>
          <p:cNvSpPr txBox="1"/>
          <p:nvPr/>
        </p:nvSpPr>
        <p:spPr>
          <a:xfrm rot="2700000">
            <a:off x="256421" y="473520"/>
            <a:ext cx="459926" cy="459926"/>
          </a:xfrm>
          <a:custGeom>
            <a:avLst/>
            <a:gdLst>
              <a:gd name="connsiteX0" fmla="*/ 31025 w 887753"/>
              <a:gd name="connsiteY0" fmla="*/ 31025 h 887753"/>
              <a:gd name="connsiteX1" fmla="*/ 105925 w 887753"/>
              <a:gd name="connsiteY1" fmla="*/ 0 h 887753"/>
              <a:gd name="connsiteX2" fmla="*/ 529615 w 887753"/>
              <a:gd name="connsiteY2" fmla="*/ 0 h 887753"/>
              <a:gd name="connsiteX3" fmla="*/ 635540 w 887753"/>
              <a:gd name="connsiteY3" fmla="*/ 105925 h 887753"/>
              <a:gd name="connsiteX4" fmla="*/ 635540 w 887753"/>
              <a:gd name="connsiteY4" fmla="*/ 252212 h 887753"/>
              <a:gd name="connsiteX5" fmla="*/ 781827 w 887753"/>
              <a:gd name="connsiteY5" fmla="*/ 252212 h 887753"/>
              <a:gd name="connsiteX6" fmla="*/ 887753 w 887753"/>
              <a:gd name="connsiteY6" fmla="*/ 358137 h 887753"/>
              <a:gd name="connsiteX7" fmla="*/ 887753 w 887753"/>
              <a:gd name="connsiteY7" fmla="*/ 781827 h 887753"/>
              <a:gd name="connsiteX8" fmla="*/ 781827 w 887753"/>
              <a:gd name="connsiteY8" fmla="*/ 887753 h 887753"/>
              <a:gd name="connsiteX9" fmla="*/ 358137 w 887753"/>
              <a:gd name="connsiteY9" fmla="*/ 887753 h 887753"/>
              <a:gd name="connsiteX10" fmla="*/ 252212 w 887753"/>
              <a:gd name="connsiteY10" fmla="*/ 781827 h 887753"/>
              <a:gd name="connsiteX11" fmla="*/ 252212 w 887753"/>
              <a:gd name="connsiteY11" fmla="*/ 635540 h 887753"/>
              <a:gd name="connsiteX12" fmla="*/ 105925 w 887753"/>
              <a:gd name="connsiteY12" fmla="*/ 635540 h 887753"/>
              <a:gd name="connsiteX13" fmla="*/ 0 w 887753"/>
              <a:gd name="connsiteY13" fmla="*/ 529615 h 887753"/>
              <a:gd name="connsiteX14" fmla="*/ 0 w 887753"/>
              <a:gd name="connsiteY14" fmla="*/ 105925 h 887753"/>
              <a:gd name="connsiteX15" fmla="*/ 31025 w 887753"/>
              <a:gd name="connsiteY15" fmla="*/ 31025 h 887753"/>
            </a:gdLst>
            <a:ahLst/>
            <a:cxnLst/>
            <a:rect l="l" t="t" r="r" b="b"/>
            <a:pathLst>
              <a:path w="887753" h="887753">
                <a:moveTo>
                  <a:pt x="31025" y="31025"/>
                </a:moveTo>
                <a:cubicBezTo>
                  <a:pt x="50193" y="11856"/>
                  <a:pt x="76675" y="0"/>
                  <a:pt x="105925" y="0"/>
                </a:cubicBezTo>
                <a:lnTo>
                  <a:pt x="529615" y="0"/>
                </a:lnTo>
                <a:cubicBezTo>
                  <a:pt x="588116" y="0"/>
                  <a:pt x="635540" y="47424"/>
                  <a:pt x="635540" y="105925"/>
                </a:cubicBezTo>
                <a:lnTo>
                  <a:pt x="635540" y="252212"/>
                </a:lnTo>
                <a:lnTo>
                  <a:pt x="781827" y="252212"/>
                </a:lnTo>
                <a:cubicBezTo>
                  <a:pt x="840328" y="252212"/>
                  <a:pt x="887753" y="299636"/>
                  <a:pt x="887753" y="358137"/>
                </a:cubicBezTo>
                <a:lnTo>
                  <a:pt x="887753" y="781827"/>
                </a:lnTo>
                <a:cubicBezTo>
                  <a:pt x="887753" y="840328"/>
                  <a:pt x="840328" y="887753"/>
                  <a:pt x="781827" y="887753"/>
                </a:cubicBezTo>
                <a:lnTo>
                  <a:pt x="358137" y="887753"/>
                </a:lnTo>
                <a:cubicBezTo>
                  <a:pt x="299636" y="887753"/>
                  <a:pt x="252212" y="840328"/>
                  <a:pt x="252212" y="781827"/>
                </a:cubicBezTo>
                <a:lnTo>
                  <a:pt x="252212" y="635540"/>
                </a:lnTo>
                <a:lnTo>
                  <a:pt x="105925" y="635540"/>
                </a:lnTo>
                <a:cubicBezTo>
                  <a:pt x="47424" y="635540"/>
                  <a:pt x="0" y="588116"/>
                  <a:pt x="0" y="529615"/>
                </a:cubicBezTo>
                <a:lnTo>
                  <a:pt x="0" y="105925"/>
                </a:lnTo>
                <a:cubicBezTo>
                  <a:pt x="0" y="76675"/>
                  <a:pt x="11856" y="50193"/>
                  <a:pt x="31025" y="3102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pic>
        <p:nvPicPr>
          <p:cNvPr id="9" name="图片 8" descr="7_022H146434C1"/>
          <p:cNvPicPr>
            <a:picLocks noChangeAspect="1"/>
          </p:cNvPicPr>
          <p:nvPr/>
        </p:nvPicPr>
        <p:blipFill>
          <a:blip r:embed="rId2"/>
          <a:stretch>
            <a:fillRect/>
          </a:stretch>
        </p:blipFill>
        <p:spPr>
          <a:xfrm>
            <a:off x="9192260" y="332740"/>
            <a:ext cx="2676525" cy="2033905"/>
          </a:xfrm>
          <a:prstGeom prst="rect">
            <a:avLst/>
          </a:prstGeom>
        </p:spPr>
      </p:pic>
      <p:pic>
        <p:nvPicPr>
          <p:cNvPr id="10" name="图片 9"/>
          <p:cNvPicPr>
            <a:picLocks noChangeAspect="1"/>
          </p:cNvPicPr>
          <p:nvPr/>
        </p:nvPicPr>
        <p:blipFill>
          <a:blip r:embed="rId3"/>
          <a:stretch>
            <a:fillRect/>
          </a:stretch>
        </p:blipFill>
        <p:spPr>
          <a:xfrm>
            <a:off x="9063990" y="2493010"/>
            <a:ext cx="2933065" cy="1108710"/>
          </a:xfrm>
          <a:prstGeom prst="rect">
            <a:avLst/>
          </a:prstGeom>
        </p:spPr>
      </p:pic>
      <p:pic>
        <p:nvPicPr>
          <p:cNvPr id="11" name="图片 10"/>
          <p:cNvPicPr>
            <a:picLocks noChangeAspect="1"/>
          </p:cNvPicPr>
          <p:nvPr/>
        </p:nvPicPr>
        <p:blipFill>
          <a:blip r:embed="rId4"/>
          <a:stretch>
            <a:fillRect/>
          </a:stretch>
        </p:blipFill>
        <p:spPr>
          <a:xfrm>
            <a:off x="551180" y="1628775"/>
            <a:ext cx="2277110" cy="16922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3" name="标题 1"/>
          <p:cNvSpPr txBox="1"/>
          <p:nvPr/>
        </p:nvSpPr>
        <p:spPr>
          <a:xfrm>
            <a:off x="6427551" y="2119942"/>
            <a:ext cx="4860000" cy="3600000"/>
          </a:xfrm>
          <a:prstGeom prst="rect">
            <a:avLst/>
          </a:prstGeom>
          <a:solidFill>
            <a:schemeClr val="bg1"/>
          </a:solidFill>
          <a:ln w="12700" cap="sq">
            <a:solidFill>
              <a:schemeClr val="bg1"/>
            </a:solidFill>
            <a:miter/>
          </a:ln>
          <a:effectLst>
            <a:outerShdw blurRad="381000" dist="127000" dir="5400000" algn="t" rotWithShape="0">
              <a:schemeClr val="accent1">
                <a:alpha val="15000"/>
              </a:schemeClr>
            </a:outerShdw>
          </a:effectLst>
        </p:spPr>
        <p:txBody>
          <a:bodyPr vert="horz" wrap="square" lIns="0" tIns="0" rIns="0" bIns="0" rtlCol="0" anchor="t"/>
          <a:lstStyle/>
          <a:p>
            <a:pPr algn="ctr"/>
            <a:endParaRPr kumimoji="1" lang="zh-CN" altLang="en-US">
              <a:latin typeface="微软雅黑" panose="020B0503020204020204" charset="-122"/>
              <a:ea typeface="微软雅黑" panose="020B0503020204020204" charset="-122"/>
            </a:endParaRPr>
          </a:p>
        </p:txBody>
      </p:sp>
      <p:sp>
        <p:nvSpPr>
          <p:cNvPr id="4" name="标题 1"/>
          <p:cNvSpPr txBox="1"/>
          <p:nvPr/>
        </p:nvSpPr>
        <p:spPr>
          <a:xfrm rot="8100000">
            <a:off x="8263550" y="1364459"/>
            <a:ext cx="1188000" cy="1188000"/>
          </a:xfrm>
          <a:prstGeom prst="teardrop">
            <a:avLst/>
          </a:prstGeom>
          <a:gradFill>
            <a:gsLst>
              <a:gs pos="0">
                <a:schemeClr val="accent1">
                  <a:lumMod val="40000"/>
                  <a:lumOff val="60000"/>
                  <a:alpha val="100000"/>
                </a:schemeClr>
              </a:gs>
              <a:gs pos="100000">
                <a:schemeClr val="accent1">
                  <a:alpha val="100000"/>
                </a:schemeClr>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endParaRPr kumimoji="1" lang="zh-CN" altLang="en-US">
              <a:latin typeface="微软雅黑" panose="020B0503020204020204" charset="-122"/>
              <a:ea typeface="微软雅黑" panose="020B0503020204020204" charset="-122"/>
            </a:endParaRPr>
          </a:p>
        </p:txBody>
      </p:sp>
      <p:sp>
        <p:nvSpPr>
          <p:cNvPr id="5" name="标题 1"/>
          <p:cNvSpPr txBox="1"/>
          <p:nvPr/>
        </p:nvSpPr>
        <p:spPr>
          <a:xfrm>
            <a:off x="891749" y="2119942"/>
            <a:ext cx="4860000" cy="3600000"/>
          </a:xfrm>
          <a:prstGeom prst="rect">
            <a:avLst/>
          </a:prstGeom>
          <a:solidFill>
            <a:schemeClr val="bg1"/>
          </a:solidFill>
          <a:ln w="12700" cap="sq">
            <a:solidFill>
              <a:schemeClr val="bg1"/>
            </a:solidFill>
            <a:miter/>
          </a:ln>
          <a:effectLst>
            <a:outerShdw blurRad="381000" dist="127000" dir="5400000" algn="t" rotWithShape="0">
              <a:schemeClr val="accent1">
                <a:alpha val="15000"/>
              </a:schemeClr>
            </a:outerShdw>
          </a:effectLst>
        </p:spPr>
        <p:txBody>
          <a:bodyPr vert="horz" wrap="square" lIns="0" tIns="0" rIns="0" bIns="0" rtlCol="0" anchor="t"/>
          <a:lstStyle/>
          <a:p>
            <a:pPr algn="ctr"/>
            <a:endParaRPr kumimoji="1" lang="zh-CN" altLang="en-US">
              <a:latin typeface="微软雅黑" panose="020B0503020204020204" charset="-122"/>
              <a:ea typeface="微软雅黑" panose="020B0503020204020204" charset="-122"/>
            </a:endParaRPr>
          </a:p>
        </p:txBody>
      </p:sp>
      <p:sp>
        <p:nvSpPr>
          <p:cNvPr id="6" name="标题 1"/>
          <p:cNvSpPr txBox="1"/>
          <p:nvPr/>
        </p:nvSpPr>
        <p:spPr>
          <a:xfrm rot="8100000">
            <a:off x="2648539" y="1364459"/>
            <a:ext cx="1188000" cy="1188000"/>
          </a:xfrm>
          <a:prstGeom prst="teardrop">
            <a:avLst/>
          </a:prstGeom>
          <a:gradFill>
            <a:gsLst>
              <a:gs pos="0">
                <a:schemeClr val="accent1">
                  <a:lumMod val="40000"/>
                  <a:lumOff val="60000"/>
                  <a:alpha val="100000"/>
                </a:schemeClr>
              </a:gs>
              <a:gs pos="100000">
                <a:schemeClr val="accent1">
                  <a:alpha val="100000"/>
                </a:schemeClr>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endParaRPr kumimoji="1" lang="zh-CN" altLang="en-US">
              <a:latin typeface="微软雅黑" panose="020B0503020204020204" charset="-122"/>
              <a:ea typeface="微软雅黑" panose="020B0503020204020204" charset="-122"/>
            </a:endParaRPr>
          </a:p>
        </p:txBody>
      </p:sp>
      <p:sp>
        <p:nvSpPr>
          <p:cNvPr id="7" name="标题 1"/>
          <p:cNvSpPr txBox="1"/>
          <p:nvPr/>
        </p:nvSpPr>
        <p:spPr>
          <a:xfrm>
            <a:off x="1303138" y="2968107"/>
            <a:ext cx="3960000" cy="864000"/>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微软雅黑" panose="020B0503020204020204" charset="-122"/>
                <a:ea typeface="微软雅黑" panose="020B0503020204020204" charset="-122"/>
                <a:cs typeface="Source Han Sans CN Bold" panose="020B0800000000000000" charset="-122"/>
              </a:rPr>
              <a:t>接口测试的重要性</a:t>
            </a:r>
          </a:p>
        </p:txBody>
      </p:sp>
      <p:sp>
        <p:nvSpPr>
          <p:cNvPr id="8" name="标题 1"/>
          <p:cNvSpPr txBox="1"/>
          <p:nvPr/>
        </p:nvSpPr>
        <p:spPr>
          <a:xfrm>
            <a:off x="1303138" y="3866984"/>
            <a:ext cx="3960000" cy="1620000"/>
          </a:xfrm>
          <a:prstGeom prst="rect">
            <a:avLst/>
          </a:prstGeom>
          <a:noFill/>
          <a:ln>
            <a:noFill/>
          </a:ln>
        </p:spPr>
        <p:txBody>
          <a:bodyPr vert="horz" wrap="square" lIns="0" tIns="0" rIns="0" bIns="0" rtlCol="0" anchor="t"/>
          <a:lstStyle/>
          <a:p>
            <a:pPr algn="ctr"/>
            <a:r>
              <a:rPr kumimoji="1" lang="en-US" altLang="zh-CN" sz="1400">
                <a:ln w="12700">
                  <a:noFill/>
                </a:ln>
                <a:solidFill>
                  <a:srgbClr val="595959">
                    <a:alpha val="100000"/>
                  </a:srgbClr>
                </a:solidFill>
                <a:latin typeface="微软雅黑" panose="020B0503020204020204" charset="-122"/>
                <a:ea typeface="微软雅黑" panose="020B0503020204020204" charset="-122"/>
                <a:cs typeface="Source Han Sans" panose="020B0500000000000000" charset="-122"/>
              </a:rPr>
              <a:t>接口测试是确保前后端交互稳定性和可靠性的关键环节。通过接口测试，我们可以验证数据的正确传输，确保各个模块之间的协同工作，以及及时发现并修复潜在的错误和问题。</a:t>
            </a:r>
          </a:p>
        </p:txBody>
      </p:sp>
      <p:sp>
        <p:nvSpPr>
          <p:cNvPr id="9" name="标题 1"/>
          <p:cNvSpPr txBox="1"/>
          <p:nvPr/>
        </p:nvSpPr>
        <p:spPr>
          <a:xfrm>
            <a:off x="3008538" y="1724459"/>
            <a:ext cx="468000" cy="468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sq">
            <a:noFill/>
            <a:prstDash val="solid"/>
            <a:miter/>
          </a:ln>
        </p:spPr>
        <p:txBody>
          <a:bodyPr vert="horz" wrap="square" lIns="0" tIns="0" rIns="0" bIns="0" rtlCol="0" anchor="ctr"/>
          <a:lstStyle/>
          <a:p>
            <a:pPr algn="l"/>
            <a:endParaRPr kumimoji="1" lang="zh-CN" altLang="en-US">
              <a:latin typeface="微软雅黑" panose="020B0503020204020204" charset="-122"/>
              <a:ea typeface="微软雅黑" panose="020B0503020204020204" charset="-122"/>
            </a:endParaRPr>
          </a:p>
        </p:txBody>
      </p:sp>
      <p:sp>
        <p:nvSpPr>
          <p:cNvPr id="10" name="标题 1"/>
          <p:cNvSpPr txBox="1"/>
          <p:nvPr/>
        </p:nvSpPr>
        <p:spPr>
          <a:xfrm>
            <a:off x="6877550" y="2968107"/>
            <a:ext cx="3960000" cy="864000"/>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微软雅黑" panose="020B0503020204020204" charset="-122"/>
                <a:ea typeface="微软雅黑" panose="020B0503020204020204" charset="-122"/>
                <a:cs typeface="微软雅黑" panose="020B0503020204020204" charset="-122"/>
              </a:rPr>
              <a:t>Postman在接口管理中的应用</a:t>
            </a:r>
          </a:p>
        </p:txBody>
      </p:sp>
      <p:sp>
        <p:nvSpPr>
          <p:cNvPr id="11" name="标题 1"/>
          <p:cNvSpPr txBox="1"/>
          <p:nvPr/>
        </p:nvSpPr>
        <p:spPr>
          <a:xfrm>
            <a:off x="6877550" y="3866984"/>
            <a:ext cx="3960000" cy="1620000"/>
          </a:xfrm>
          <a:prstGeom prst="rect">
            <a:avLst/>
          </a:prstGeom>
          <a:noFill/>
          <a:ln>
            <a:noFill/>
          </a:ln>
        </p:spPr>
        <p:txBody>
          <a:bodyPr vert="horz" wrap="square" lIns="0" tIns="0" rIns="0" bIns="0" rtlCol="0" anchor="t"/>
          <a:lstStyle/>
          <a:p>
            <a:pPr algn="ctr"/>
            <a:r>
              <a:rPr kumimoji="1" lang="en-US" altLang="zh-CN" sz="1400">
                <a:ln w="12700">
                  <a:noFill/>
                </a:ln>
                <a:solidFill>
                  <a:srgbClr val="595959">
                    <a:alpha val="100000"/>
                  </a:srgbClr>
                </a:solidFill>
                <a:latin typeface="微软雅黑" panose="020B0503020204020204" charset="-122"/>
                <a:ea typeface="微软雅黑" panose="020B0503020204020204" charset="-122"/>
                <a:cs typeface="微软雅黑" panose="020B0503020204020204" charset="-122"/>
              </a:rPr>
              <a:t>Postman作为一个强大的API开发工具，它可以帮助我们构建、测试和记录API接口。在项目中，我们使用Postman进行接口的测试和文档管理，确保接口的正确性和性能，同时通过Postman的集合功能，我们可以模拟不同的用户场景，进行批量测试和性能监控。</a:t>
            </a:r>
          </a:p>
        </p:txBody>
      </p:sp>
      <p:sp>
        <p:nvSpPr>
          <p:cNvPr id="12" name="标题 1"/>
          <p:cNvSpPr txBox="1"/>
          <p:nvPr/>
        </p:nvSpPr>
        <p:spPr>
          <a:xfrm>
            <a:off x="8599446" y="1724459"/>
            <a:ext cx="516207" cy="468000"/>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cap="sq">
            <a:noFill/>
            <a:prstDash val="solid"/>
            <a:miter/>
          </a:ln>
        </p:spPr>
        <p:txBody>
          <a:bodyPr vert="horz" wrap="square" lIns="0" tIns="0" rIns="0" bIns="0" rtlCol="0" anchor="ctr"/>
          <a:lstStyle/>
          <a:p>
            <a:pPr algn="l"/>
            <a:endParaRPr kumimoji="1" lang="zh-CN" altLang="en-US">
              <a:latin typeface="微软雅黑" panose="020B0503020204020204" charset="-122"/>
              <a:ea typeface="微软雅黑" panose="020B0503020204020204" charset="-122"/>
            </a:endParaRPr>
          </a:p>
        </p:txBody>
      </p:sp>
      <p:sp>
        <p:nvSpPr>
          <p:cNvPr id="13" name="标题 1"/>
          <p:cNvSpPr txBox="1"/>
          <p:nvPr/>
        </p:nvSpPr>
        <p:spPr>
          <a:xfrm>
            <a:off x="499512" y="491491"/>
            <a:ext cx="149976" cy="149974"/>
          </a:xfrm>
          <a:prstGeom prst="rect">
            <a:avLst/>
          </a:prstGeom>
          <a:solidFill>
            <a:schemeClr val="accent2">
              <a:lumMod val="60000"/>
              <a:lumOff val="40000"/>
            </a:schemeClr>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sp>
        <p:nvSpPr>
          <p:cNvPr id="14" name="标题 1"/>
          <p:cNvSpPr txBox="1"/>
          <p:nvPr/>
        </p:nvSpPr>
        <p:spPr>
          <a:xfrm>
            <a:off x="810592" y="263750"/>
            <a:ext cx="10825147" cy="432000"/>
          </a:xfrm>
          <a:prstGeom prst="rect">
            <a:avLst/>
          </a:prstGeom>
          <a:noFill/>
          <a:ln>
            <a:noFill/>
          </a:ln>
        </p:spPr>
        <p:txBody>
          <a:bodyPr vert="horz" wrap="square" lIns="0" tIns="0" rIns="0" bIns="0" rtlCol="0" anchor="ctr"/>
          <a:lstStyle/>
          <a:p>
            <a:pPr algn="l"/>
            <a:r>
              <a:rPr kumimoji="1" lang="en-US" altLang="zh-CN" sz="3200">
                <a:ln w="12700">
                  <a:noFill/>
                </a:ln>
                <a:solidFill>
                  <a:srgbClr val="000000">
                    <a:alpha val="100000"/>
                  </a:srgbClr>
                </a:solidFill>
                <a:latin typeface="微软雅黑" panose="020B0503020204020204" charset="-122"/>
                <a:ea typeface="微软雅黑" panose="020B0503020204020204" charset="-122"/>
                <a:cs typeface="微软雅黑" panose="020B0503020204020204" charset="-122"/>
              </a:rPr>
              <a:t>接口管理与Postman应用</a:t>
            </a:r>
          </a:p>
        </p:txBody>
      </p:sp>
      <p:sp>
        <p:nvSpPr>
          <p:cNvPr id="15" name="标题 1"/>
          <p:cNvSpPr txBox="1"/>
          <p:nvPr/>
        </p:nvSpPr>
        <p:spPr>
          <a:xfrm>
            <a:off x="338406" y="330384"/>
            <a:ext cx="236094" cy="236094"/>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latin typeface="微软雅黑" panose="020B0503020204020204" charset="-122"/>
              <a:ea typeface="微软雅黑" panose="020B0503020204020204" charset="-122"/>
            </a:endParaRPr>
          </a:p>
        </p:txBody>
      </p:sp>
      <p:pic>
        <p:nvPicPr>
          <p:cNvPr id="17" name="图片 16"/>
          <p:cNvPicPr>
            <a:picLocks noChangeAspect="1"/>
          </p:cNvPicPr>
          <p:nvPr/>
        </p:nvPicPr>
        <p:blipFill>
          <a:blip r:embed="rId2"/>
          <a:stretch>
            <a:fillRect/>
          </a:stretch>
        </p:blipFill>
        <p:spPr>
          <a:xfrm>
            <a:off x="5015865" y="1412875"/>
            <a:ext cx="2200275" cy="14370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
            <a:ext cx="12192000" cy="6858000"/>
          </a:xfrm>
          <a:prstGeom prst="rect">
            <a:avLst/>
          </a:prstGeom>
          <a:gradFill>
            <a:gsLst>
              <a:gs pos="28000">
                <a:schemeClr val="accent1">
                  <a:lumMod val="20000"/>
                  <a:lumOff val="80000"/>
                  <a:alpha val="0"/>
                </a:schemeClr>
              </a:gs>
              <a:gs pos="100000">
                <a:schemeClr val="accent1">
                  <a:lumMod val="40000"/>
                  <a:lumOff val="60000"/>
                  <a:alpha val="25000"/>
                </a:schemeClr>
              </a:gs>
            </a:gsLst>
            <a:lin ang="5400000" scaled="0"/>
          </a:gradFill>
          <a:ln w="12700" cap="sq">
            <a:noFill/>
            <a:miter/>
          </a:ln>
        </p:spPr>
        <p:txBody>
          <a:bodyPr vert="horz" wrap="square" lIns="91440" tIns="45720" rIns="91440" bIns="45720" rtlCol="0" anchor="ctr"/>
          <a:lstStyle/>
          <a:p>
            <a:pPr algn="ctr"/>
            <a:endParaRPr kumimoji="1" lang="zh-CN" altLang="en-US"/>
          </a:p>
        </p:txBody>
      </p:sp>
      <p:pic>
        <p:nvPicPr>
          <p:cNvPr id="3" name="图片 2"/>
          <p:cNvPicPr>
            <a:picLocks noChangeAspect="1"/>
          </p:cNvPicPr>
          <p:nvPr/>
        </p:nvPicPr>
        <p:blipFill>
          <a:blip r:embed="rId2"/>
          <a:srcRect l="30983" r="30983"/>
          <a:stretch>
            <a:fillRect/>
          </a:stretch>
        </p:blipFill>
        <p:spPr>
          <a:xfrm>
            <a:off x="7935401" y="1885105"/>
            <a:ext cx="3583498" cy="3713014"/>
          </a:xfrm>
          <a:custGeom>
            <a:avLst/>
            <a:gdLst/>
            <a:ahLst/>
            <a:cxnLst/>
            <a:rect l="l" t="t" r="r" b="b"/>
            <a:pathLst>
              <a:path w="3583498" h="3713014">
                <a:moveTo>
                  <a:pt x="167099" y="0"/>
                </a:moveTo>
                <a:lnTo>
                  <a:pt x="3416399" y="0"/>
                </a:lnTo>
                <a:cubicBezTo>
                  <a:pt x="3508685" y="0"/>
                  <a:pt x="3583498" y="74813"/>
                  <a:pt x="3583498" y="167099"/>
                </a:cubicBezTo>
                <a:lnTo>
                  <a:pt x="3583498" y="3545915"/>
                </a:lnTo>
                <a:cubicBezTo>
                  <a:pt x="3583498" y="3638201"/>
                  <a:pt x="3508685" y="3713014"/>
                  <a:pt x="3416399" y="3713014"/>
                </a:cubicBezTo>
                <a:lnTo>
                  <a:pt x="167099" y="3713014"/>
                </a:lnTo>
                <a:cubicBezTo>
                  <a:pt x="74813" y="3713014"/>
                  <a:pt x="0" y="3638201"/>
                  <a:pt x="0" y="3545915"/>
                </a:cubicBezTo>
                <a:lnTo>
                  <a:pt x="0" y="167099"/>
                </a:lnTo>
                <a:cubicBezTo>
                  <a:pt x="0" y="74813"/>
                  <a:pt x="74813" y="0"/>
                  <a:pt x="167099" y="0"/>
                </a:cubicBezTo>
                <a:close/>
              </a:path>
            </a:pathLst>
          </a:custGeom>
          <a:noFill/>
          <a:ln>
            <a:noFill/>
          </a:ln>
        </p:spPr>
      </p:pic>
      <p:sp>
        <p:nvSpPr>
          <p:cNvPr id="4" name="标题 1"/>
          <p:cNvSpPr txBox="1"/>
          <p:nvPr/>
        </p:nvSpPr>
        <p:spPr>
          <a:xfrm>
            <a:off x="660400" y="1535650"/>
            <a:ext cx="3116603" cy="4411925"/>
          </a:xfrm>
          <a:prstGeom prst="roundRect">
            <a:avLst>
              <a:gd name="adj" fmla="val 3605"/>
            </a:avLst>
          </a:prstGeom>
          <a:gradFill>
            <a:gsLst>
              <a:gs pos="0">
                <a:schemeClr val="accent1">
                  <a:lumMod val="60000"/>
                  <a:lumOff val="40000"/>
                </a:schemeClr>
              </a:gs>
              <a:gs pos="73000">
                <a:schemeClr val="accent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5400000">
            <a:off x="2913003" y="276114"/>
            <a:ext cx="3713016" cy="6930997"/>
          </a:xfrm>
          <a:prstGeom prst="roundRect">
            <a:avLst>
              <a:gd name="adj" fmla="val 4663"/>
            </a:avLst>
          </a:prstGeom>
          <a:solidFill>
            <a:schemeClr val="bg1"/>
          </a:solidFill>
          <a:ln w="12700" cap="sq">
            <a:noFill/>
            <a:miter/>
          </a:ln>
          <a:effectLst>
            <a:outerShdw blurRad="355600" dist="38100" dir="2700000" algn="tl" rotWithShape="0">
              <a:srgbClr val="000000">
                <a:alpha val="10000"/>
              </a:srgbClr>
            </a:outerShdw>
          </a:effectLst>
        </p:spPr>
        <p:txBody>
          <a:bodyPr vert="horz" wrap="square" lIns="91440" tIns="45720" rIns="91440" bIns="45720" rtlCol="0" anchor="ctr"/>
          <a:lstStyle/>
          <a:p>
            <a:pPr algn="ctr"/>
            <a:endParaRPr kumimoji="1" lang="zh-CN" altLang="en-US"/>
          </a:p>
        </p:txBody>
      </p:sp>
      <p:sp>
        <p:nvSpPr>
          <p:cNvPr id="6" name="标题 1"/>
          <p:cNvSpPr txBox="1"/>
          <p:nvPr/>
        </p:nvSpPr>
        <p:spPr>
          <a:xfrm>
            <a:off x="1683078" y="2194560"/>
            <a:ext cx="6234102" cy="3131819"/>
          </a:xfrm>
          <a:prstGeom prst="rect">
            <a:avLst/>
          </a:prstGeom>
          <a:noFill/>
          <a:ln>
            <a:noFill/>
          </a:ln>
        </p:spPr>
        <p:txBody>
          <a:bodyPr vert="horz" wrap="square" lIns="0" tIns="0" rIns="0" bIns="0" rtlCol="0" anchor="ctr"/>
          <a:lstStyle/>
          <a:p>
            <a:pPr algn="l"/>
            <a:r>
              <a:rPr kumimoji="1" lang="en-US" altLang="zh-CN" sz="20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IDEA和VS</a:t>
            </a:r>
            <a:r>
              <a:rPr kumimoji="1" lang="en-US" altLang="zh-CN" sz="20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a:t>
            </a:r>
            <a:r>
              <a:rPr kumimoji="1" lang="en-US" altLang="zh-CN" sz="20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Code分别作为前后端的主要开发工具，它们提供了强大的代码提示、调试和版本控制功能，极大提升了开发效率。MySQL</a:t>
            </a:r>
            <a:r>
              <a:rPr kumimoji="1" lang="en-US" altLang="zh-CN" sz="20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 5.7作为数据库的选择，因其高性能、高可靠性和良好的兼容性，适合处理大量音乐数据和用户信息。</a:t>
            </a:r>
          </a:p>
        </p:txBody>
      </p:sp>
      <p:sp>
        <p:nvSpPr>
          <p:cNvPr id="7" name="标题 1"/>
          <p:cNvSpPr txBox="1"/>
          <p:nvPr/>
        </p:nvSpPr>
        <p:spPr>
          <a:xfrm rot="16200000" flipH="1">
            <a:off x="7838970" y="2058373"/>
            <a:ext cx="223652" cy="223652"/>
          </a:xfrm>
          <a:custGeom>
            <a:avLst/>
            <a:gdLst>
              <a:gd name="connsiteX0" fmla="*/ 0 w 1272540"/>
              <a:gd name="connsiteY0" fmla="*/ 636270 h 1272540"/>
              <a:gd name="connsiteX1" fmla="*/ 152400 w 1272540"/>
              <a:gd name="connsiteY1" fmla="*/ 483870 h 1272540"/>
              <a:gd name="connsiteX2" fmla="*/ 483870 w 1272540"/>
              <a:gd name="connsiteY2" fmla="*/ 483870 h 1272540"/>
              <a:gd name="connsiteX3" fmla="*/ 483870 w 1272540"/>
              <a:gd name="connsiteY3" fmla="*/ 152400 h 1272540"/>
              <a:gd name="connsiteX4" fmla="*/ 636270 w 1272540"/>
              <a:gd name="connsiteY4" fmla="*/ 0 h 1272540"/>
              <a:gd name="connsiteX5" fmla="*/ 788670 w 1272540"/>
              <a:gd name="connsiteY5" fmla="*/ 152400 h 1272540"/>
              <a:gd name="connsiteX6" fmla="*/ 788670 w 1272540"/>
              <a:gd name="connsiteY6" fmla="*/ 483870 h 1272540"/>
              <a:gd name="connsiteX7" fmla="*/ 1120140 w 1272540"/>
              <a:gd name="connsiteY7" fmla="*/ 483870 h 1272540"/>
              <a:gd name="connsiteX8" fmla="*/ 1272540 w 1272540"/>
              <a:gd name="connsiteY8" fmla="*/ 636270 h 1272540"/>
              <a:gd name="connsiteX9" fmla="*/ 1120140 w 1272540"/>
              <a:gd name="connsiteY9" fmla="*/ 788670 h 1272540"/>
              <a:gd name="connsiteX10" fmla="*/ 788670 w 1272540"/>
              <a:gd name="connsiteY10" fmla="*/ 788670 h 1272540"/>
              <a:gd name="connsiteX11" fmla="*/ 788670 w 1272540"/>
              <a:gd name="connsiteY11" fmla="*/ 1120140 h 1272540"/>
              <a:gd name="connsiteX12" fmla="*/ 636270 w 1272540"/>
              <a:gd name="connsiteY12" fmla="*/ 1272540 h 1272540"/>
              <a:gd name="connsiteX13" fmla="*/ 483870 w 1272540"/>
              <a:gd name="connsiteY13" fmla="*/ 1120140 h 1272540"/>
              <a:gd name="connsiteX14" fmla="*/ 483870 w 1272540"/>
              <a:gd name="connsiteY14" fmla="*/ 788670 h 1272540"/>
              <a:gd name="connsiteX15" fmla="*/ 152400 w 1272540"/>
              <a:gd name="connsiteY15" fmla="*/ 788670 h 1272540"/>
              <a:gd name="connsiteX16" fmla="*/ 0 w 1272540"/>
              <a:gd name="connsiteY16" fmla="*/ 636270 h 1272540"/>
            </a:gdLst>
            <a:ahLst/>
            <a:cxnLst/>
            <a:rect l="l" t="t" r="r" b="b"/>
            <a:pathLst>
              <a:path w="1272540" h="1272540">
                <a:moveTo>
                  <a:pt x="0" y="636270"/>
                </a:moveTo>
                <a:cubicBezTo>
                  <a:pt x="0" y="552102"/>
                  <a:pt x="68232" y="483870"/>
                  <a:pt x="152400" y="483870"/>
                </a:cubicBezTo>
                <a:lnTo>
                  <a:pt x="483870" y="483870"/>
                </a:lnTo>
                <a:lnTo>
                  <a:pt x="483870" y="152400"/>
                </a:lnTo>
                <a:cubicBezTo>
                  <a:pt x="483870" y="68232"/>
                  <a:pt x="552102" y="0"/>
                  <a:pt x="636270" y="0"/>
                </a:cubicBezTo>
                <a:cubicBezTo>
                  <a:pt x="720438" y="0"/>
                  <a:pt x="788670" y="68232"/>
                  <a:pt x="788670" y="152400"/>
                </a:cubicBezTo>
                <a:lnTo>
                  <a:pt x="788670" y="483870"/>
                </a:lnTo>
                <a:lnTo>
                  <a:pt x="1120140" y="483870"/>
                </a:lnTo>
                <a:cubicBezTo>
                  <a:pt x="1204308" y="483870"/>
                  <a:pt x="1272540" y="552102"/>
                  <a:pt x="1272540" y="636270"/>
                </a:cubicBezTo>
                <a:cubicBezTo>
                  <a:pt x="1272540" y="720438"/>
                  <a:pt x="1204308" y="788670"/>
                  <a:pt x="1120140" y="788670"/>
                </a:cubicBezTo>
                <a:lnTo>
                  <a:pt x="788670" y="788670"/>
                </a:lnTo>
                <a:lnTo>
                  <a:pt x="788670" y="1120140"/>
                </a:lnTo>
                <a:cubicBezTo>
                  <a:pt x="788670" y="1204308"/>
                  <a:pt x="720438" y="1272540"/>
                  <a:pt x="636270" y="1272540"/>
                </a:cubicBezTo>
                <a:cubicBezTo>
                  <a:pt x="552102" y="1272540"/>
                  <a:pt x="483870" y="1204308"/>
                  <a:pt x="483870" y="1120140"/>
                </a:cubicBezTo>
                <a:lnTo>
                  <a:pt x="483870" y="788670"/>
                </a:lnTo>
                <a:lnTo>
                  <a:pt x="152400" y="788670"/>
                </a:lnTo>
                <a:cubicBezTo>
                  <a:pt x="68232" y="788670"/>
                  <a:pt x="0" y="720438"/>
                  <a:pt x="0" y="636270"/>
                </a:cubicBezTo>
                <a:close/>
              </a:path>
            </a:pathLst>
          </a:custGeom>
          <a:solidFill>
            <a:schemeClr val="accent1">
              <a:alpha val="75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783520" y="467040"/>
            <a:ext cx="10671175"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开发环境搭建</a:t>
            </a:r>
            <a:endParaRPr kumimoji="1" lang="zh-CN" altLang="en-US"/>
          </a:p>
        </p:txBody>
      </p:sp>
      <p:sp>
        <p:nvSpPr>
          <p:cNvPr id="9" name="标题 1"/>
          <p:cNvSpPr txBox="1"/>
          <p:nvPr/>
        </p:nvSpPr>
        <p:spPr>
          <a:xfrm rot="2700000">
            <a:off x="256421" y="473520"/>
            <a:ext cx="459926" cy="459926"/>
          </a:xfrm>
          <a:custGeom>
            <a:avLst/>
            <a:gdLst>
              <a:gd name="connsiteX0" fmla="*/ 31025 w 887753"/>
              <a:gd name="connsiteY0" fmla="*/ 31025 h 887753"/>
              <a:gd name="connsiteX1" fmla="*/ 105925 w 887753"/>
              <a:gd name="connsiteY1" fmla="*/ 0 h 887753"/>
              <a:gd name="connsiteX2" fmla="*/ 529615 w 887753"/>
              <a:gd name="connsiteY2" fmla="*/ 0 h 887753"/>
              <a:gd name="connsiteX3" fmla="*/ 635540 w 887753"/>
              <a:gd name="connsiteY3" fmla="*/ 105925 h 887753"/>
              <a:gd name="connsiteX4" fmla="*/ 635540 w 887753"/>
              <a:gd name="connsiteY4" fmla="*/ 252212 h 887753"/>
              <a:gd name="connsiteX5" fmla="*/ 781827 w 887753"/>
              <a:gd name="connsiteY5" fmla="*/ 252212 h 887753"/>
              <a:gd name="connsiteX6" fmla="*/ 887753 w 887753"/>
              <a:gd name="connsiteY6" fmla="*/ 358137 h 887753"/>
              <a:gd name="connsiteX7" fmla="*/ 887753 w 887753"/>
              <a:gd name="connsiteY7" fmla="*/ 781827 h 887753"/>
              <a:gd name="connsiteX8" fmla="*/ 781827 w 887753"/>
              <a:gd name="connsiteY8" fmla="*/ 887753 h 887753"/>
              <a:gd name="connsiteX9" fmla="*/ 358137 w 887753"/>
              <a:gd name="connsiteY9" fmla="*/ 887753 h 887753"/>
              <a:gd name="connsiteX10" fmla="*/ 252212 w 887753"/>
              <a:gd name="connsiteY10" fmla="*/ 781827 h 887753"/>
              <a:gd name="connsiteX11" fmla="*/ 252212 w 887753"/>
              <a:gd name="connsiteY11" fmla="*/ 635540 h 887753"/>
              <a:gd name="connsiteX12" fmla="*/ 105925 w 887753"/>
              <a:gd name="connsiteY12" fmla="*/ 635540 h 887753"/>
              <a:gd name="connsiteX13" fmla="*/ 0 w 887753"/>
              <a:gd name="connsiteY13" fmla="*/ 529615 h 887753"/>
              <a:gd name="connsiteX14" fmla="*/ 0 w 887753"/>
              <a:gd name="connsiteY14" fmla="*/ 105925 h 887753"/>
              <a:gd name="connsiteX15" fmla="*/ 31025 w 887753"/>
              <a:gd name="connsiteY15" fmla="*/ 31025 h 887753"/>
            </a:gdLst>
            <a:ahLst/>
            <a:cxnLst/>
            <a:rect l="l" t="t" r="r" b="b"/>
            <a:pathLst>
              <a:path w="887753" h="887753">
                <a:moveTo>
                  <a:pt x="31025" y="31025"/>
                </a:moveTo>
                <a:cubicBezTo>
                  <a:pt x="50193" y="11856"/>
                  <a:pt x="76675" y="0"/>
                  <a:pt x="105925" y="0"/>
                </a:cubicBezTo>
                <a:lnTo>
                  <a:pt x="529615" y="0"/>
                </a:lnTo>
                <a:cubicBezTo>
                  <a:pt x="588116" y="0"/>
                  <a:pt x="635540" y="47424"/>
                  <a:pt x="635540" y="105925"/>
                </a:cubicBezTo>
                <a:lnTo>
                  <a:pt x="635540" y="252212"/>
                </a:lnTo>
                <a:lnTo>
                  <a:pt x="781827" y="252212"/>
                </a:lnTo>
                <a:cubicBezTo>
                  <a:pt x="840328" y="252212"/>
                  <a:pt x="887753" y="299636"/>
                  <a:pt x="887753" y="358137"/>
                </a:cubicBezTo>
                <a:lnTo>
                  <a:pt x="887753" y="781827"/>
                </a:lnTo>
                <a:cubicBezTo>
                  <a:pt x="887753" y="840328"/>
                  <a:pt x="840328" y="887753"/>
                  <a:pt x="781827" y="887753"/>
                </a:cubicBezTo>
                <a:lnTo>
                  <a:pt x="358137" y="887753"/>
                </a:lnTo>
                <a:cubicBezTo>
                  <a:pt x="299636" y="887753"/>
                  <a:pt x="252212" y="840328"/>
                  <a:pt x="252212" y="781827"/>
                </a:cubicBezTo>
                <a:lnTo>
                  <a:pt x="252212" y="635540"/>
                </a:lnTo>
                <a:lnTo>
                  <a:pt x="105925" y="635540"/>
                </a:lnTo>
                <a:cubicBezTo>
                  <a:pt x="47424" y="635540"/>
                  <a:pt x="0" y="588116"/>
                  <a:pt x="0" y="529615"/>
                </a:cubicBezTo>
                <a:lnTo>
                  <a:pt x="0" y="105925"/>
                </a:lnTo>
                <a:cubicBezTo>
                  <a:pt x="0" y="76675"/>
                  <a:pt x="11856" y="50193"/>
                  <a:pt x="31025" y="31025"/>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c2MDViY2M2MGYzNGE3NzgzZjFlNTUwMGM1NjI0ZGYifQ=="/>
</p:tagLst>
</file>

<file path=ppt/tags/tag2.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3.xml><?xml version="1.0" encoding="utf-8"?>
<p:tagLst xmlns:a="http://schemas.openxmlformats.org/drawingml/2006/main" xmlns:r="http://schemas.openxmlformats.org/officeDocument/2006/relationships" xmlns:p="http://schemas.openxmlformats.org/presentationml/2006/main">
  <p:tag name="KSO_WM_UNIT_SUBTYPE" val="v"/>
  <p:tag name="KSO_WM_TEMPLATE_CATEGORY" val="chip"/>
  <p:tag name="KSO_WM_TEMPLATE_INDEX" val="20220976"/>
  <p:tag name="KSO_WM_UNIT_TYPE" val="i"/>
  <p:tag name="KSO_WM_UNIT_INDEX" val="1"/>
  <p:tag name="KSO_WM_UNIT_ID" val="chip20220976_10*i*1"/>
  <p:tag name="KSO_WM_BEAUTIFY_FLAG" val="#wm#"/>
  <p:tag name="KSO_WM_TAG_VERSION" val="1.0"/>
  <p:tag name="KSO_WM_CHIP_GROUPID" val="618ddf349d7b144ec989f16d"/>
  <p:tag name="KSO_WM_CHIP_XID" val="618e0a8a5268663be886272e"/>
  <p:tag name="KSO_WM_UNIT_DEC_AREA_ID" val="d9eae15fe76b40e6984debcabf97c03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0294ecdd6df492db45eee51a79bb287"/>
  <p:tag name="KSO_WM_SLIDE_BACKGROUND_TYPE" val="general"/>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4"/>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479*381"/>
  <p:tag name="TABLE_ENDDRAG_RECT" val="46*100*479*381"/>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606BC0"/>
      </a:accent1>
      <a:accent2>
        <a:srgbClr val="ED7D31"/>
      </a:accent2>
      <a:accent3>
        <a:srgbClr val="0563C1"/>
      </a:accent3>
      <a:accent4>
        <a:srgbClr val="954F72"/>
      </a:accent4>
      <a:accent5>
        <a:srgbClr val="48A1FA"/>
      </a:accent5>
      <a:accent6>
        <a:srgbClr val="6F3B55"/>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861</Words>
  <Application>Microsoft Office PowerPoint</Application>
  <PresentationFormat>宽屏</PresentationFormat>
  <Paragraphs>155</Paragraphs>
  <Slides>25</Slides>
  <Notes>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Microsoft YaHei UI</vt:lpstr>
      <vt:lpstr>OPPOSans R</vt:lpstr>
      <vt:lpstr>Calibri</vt:lpstr>
      <vt:lpstr>Source Han Sans</vt:lpstr>
      <vt:lpstr>Source Han Sans CN Bold</vt:lpstr>
      <vt:lpstr>OPPOSans H</vt:lpstr>
      <vt:lpstr>汉仪粗简黑简</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jian tong</dc:creator>
  <cp:lastModifiedBy>jian tong</cp:lastModifiedBy>
  <cp:revision>23</cp:revision>
  <dcterms:created xsi:type="dcterms:W3CDTF">2024-10-28T02:13:00Z</dcterms:created>
  <dcterms:modified xsi:type="dcterms:W3CDTF">2024-10-31T06:11:32Z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A3A2EB767C71419799B0D8F468942F7A_12</vt:lpwstr>
  </property>
  <property fmtid="{D5CDD505-2E9C-101B-9397-08002B2CF9AE}" pid="3" name="KSOProductBuildVer">
    <vt:lpwstr>2052-12.1.0.18240</vt:lpwstr>
  </property>
</Properties>
</file>